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3" r:id="rId6"/>
    <p:sldMasterId id="2147483698" r:id="rId7"/>
    <p:sldMasterId id="2147483721" r:id="rId8"/>
  </p:sldMasterIdLst>
  <p:notesMasterIdLst>
    <p:notesMasterId r:id="rId49"/>
  </p:notesMasterIdLst>
  <p:sldIdLst>
    <p:sldId id="280" r:id="rId9"/>
    <p:sldId id="543" r:id="rId10"/>
    <p:sldId id="545" r:id="rId11"/>
    <p:sldId id="451" r:id="rId12"/>
    <p:sldId id="452" r:id="rId13"/>
    <p:sldId id="505" r:id="rId14"/>
    <p:sldId id="526" r:id="rId15"/>
    <p:sldId id="527" r:id="rId16"/>
    <p:sldId id="528" r:id="rId17"/>
    <p:sldId id="551" r:id="rId18"/>
    <p:sldId id="533" r:id="rId19"/>
    <p:sldId id="554" r:id="rId20"/>
    <p:sldId id="556" r:id="rId21"/>
    <p:sldId id="557" r:id="rId22"/>
    <p:sldId id="558" r:id="rId23"/>
    <p:sldId id="562" r:id="rId24"/>
    <p:sldId id="570" r:id="rId25"/>
    <p:sldId id="564" r:id="rId26"/>
    <p:sldId id="565" r:id="rId27"/>
    <p:sldId id="566" r:id="rId28"/>
    <p:sldId id="567" r:id="rId29"/>
    <p:sldId id="568" r:id="rId30"/>
    <p:sldId id="569" r:id="rId31"/>
    <p:sldId id="561" r:id="rId32"/>
    <p:sldId id="559" r:id="rId33"/>
    <p:sldId id="560" r:id="rId34"/>
    <p:sldId id="534" r:id="rId35"/>
    <p:sldId id="535" r:id="rId36"/>
    <p:sldId id="541" r:id="rId37"/>
    <p:sldId id="537" r:id="rId38"/>
    <p:sldId id="538" r:id="rId39"/>
    <p:sldId id="539" r:id="rId40"/>
    <p:sldId id="572" r:id="rId41"/>
    <p:sldId id="573" r:id="rId42"/>
    <p:sldId id="574" r:id="rId43"/>
    <p:sldId id="575" r:id="rId44"/>
    <p:sldId id="576" r:id="rId45"/>
    <p:sldId id="578" r:id="rId46"/>
    <p:sldId id="577" r:id="rId47"/>
    <p:sldId id="524" r:id="rId4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9821" autoAdjust="0"/>
  </p:normalViewPr>
  <p:slideViewPr>
    <p:cSldViewPr>
      <p:cViewPr>
        <p:scale>
          <a:sx n="106" d="100"/>
          <a:sy n="106" d="100"/>
        </p:scale>
        <p:origin x="-90" y="-15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7B9CF-CA1E-4BC1-9EB9-47EC21013272}" type="datetimeFigureOut">
              <a:rPr lang="en-US" smtClean="0"/>
              <a:pPr/>
              <a:t>12/7/2017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9B57-3CE6-4CA5-8FBA-4A0BF7650BD4}" type="slidenum">
              <a:rPr lang="en-US" smtClean="0"/>
              <a:pPr/>
              <a:t>‹#›</a:t>
            </a:fld>
            <a:endParaRPr lang="en-US"/>
          </a:p>
        </p:txBody>
      </p:sp>
    </p:spTree>
    <p:extLst>
      <p:ext uri="{BB962C8B-B14F-4D97-AF65-F5344CB8AC3E}">
        <p14:creationId xmlns:p14="http://schemas.microsoft.com/office/powerpoint/2010/main" val="294315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1.emf"/><Relationship Id="rId5" Type="http://schemas.openxmlformats.org/officeDocument/2006/relationships/tags" Target="../tags/tag11.xml"/><Relationship Id="rId10" Type="http://schemas.openxmlformats.org/officeDocument/2006/relationships/oleObject" Target="../embeddings/oleObject2.bin"/><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38.xml"/><Relationship Id="rId7" Type="http://schemas.openxmlformats.org/officeDocument/2006/relationships/slideMaster" Target="../slideMasters/slideMaster1.xml"/><Relationship Id="rId12" Type="http://schemas.openxmlformats.org/officeDocument/2006/relationships/image" Target="../media/image4.emf"/><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tags" Target="../tags/tag41.xml"/><Relationship Id="rId11" Type="http://schemas.openxmlformats.org/officeDocument/2006/relationships/image" Target="../media/image9.jpeg"/><Relationship Id="rId5" Type="http://schemas.openxmlformats.org/officeDocument/2006/relationships/tags" Target="../tags/tag40.xml"/><Relationship Id="rId10" Type="http://schemas.openxmlformats.org/officeDocument/2006/relationships/image" Target="../media/image1.emf"/><Relationship Id="rId4" Type="http://schemas.openxmlformats.org/officeDocument/2006/relationships/tags" Target="../tags/tag39.xml"/><Relationship Id="rId9"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1.emf"/><Relationship Id="rId5" Type="http://schemas.openxmlformats.org/officeDocument/2006/relationships/tags" Target="../tags/tag17.xml"/><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9.png"/><Relationship Id="rId4" Type="http://schemas.openxmlformats.org/officeDocument/2006/relationships/image" Target="../media/image14.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5.png"/><Relationship Id="rId4" Type="http://schemas.openxmlformats.org/officeDocument/2006/relationships/tags" Target="../tags/tag47.xml"/><Relationship Id="rId9"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4.emf"/><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5.png"/><Relationship Id="rId2" Type="http://schemas.openxmlformats.org/officeDocument/2006/relationships/tags" Target="../tags/tag50.xml"/><Relationship Id="rId1" Type="http://schemas.openxmlformats.org/officeDocument/2006/relationships/vmlDrawing" Target="../drawings/vmlDrawing13.vml"/><Relationship Id="rId6" Type="http://schemas.openxmlformats.org/officeDocument/2006/relationships/tags" Target="../tags/tag54.xml"/><Relationship Id="rId11" Type="http://schemas.openxmlformats.org/officeDocument/2006/relationships/image" Target="../media/image1.emf"/><Relationship Id="rId5" Type="http://schemas.openxmlformats.org/officeDocument/2006/relationships/tags" Target="../tags/tag53.xml"/><Relationship Id="rId10" Type="http://schemas.openxmlformats.org/officeDocument/2006/relationships/oleObject" Target="../embeddings/oleObject13.bin"/><Relationship Id="rId4" Type="http://schemas.openxmlformats.org/officeDocument/2006/relationships/tags" Target="../tags/tag52.xml"/><Relationship Id="rId9"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57.xml"/><Relationship Id="rId7" Type="http://schemas.openxmlformats.org/officeDocument/2006/relationships/slideMaster" Target="../slideMasters/slideMaster2.xml"/><Relationship Id="rId12" Type="http://schemas.openxmlformats.org/officeDocument/2006/relationships/image" Target="../media/image4.emf"/><Relationship Id="rId2" Type="http://schemas.openxmlformats.org/officeDocument/2006/relationships/tags" Target="../tags/tag56.xml"/><Relationship Id="rId1" Type="http://schemas.openxmlformats.org/officeDocument/2006/relationships/vmlDrawing" Target="../drawings/vmlDrawing14.vml"/><Relationship Id="rId6" Type="http://schemas.openxmlformats.org/officeDocument/2006/relationships/tags" Target="../tags/tag60.xml"/><Relationship Id="rId11" Type="http://schemas.openxmlformats.org/officeDocument/2006/relationships/image" Target="../media/image9.jpeg"/><Relationship Id="rId5" Type="http://schemas.openxmlformats.org/officeDocument/2006/relationships/tags" Target="../tags/tag59.xml"/><Relationship Id="rId10" Type="http://schemas.openxmlformats.org/officeDocument/2006/relationships/image" Target="../media/image1.emf"/><Relationship Id="rId4" Type="http://schemas.openxmlformats.org/officeDocument/2006/relationships/tags" Target="../tags/tag58.xml"/><Relationship Id="rId9" Type="http://schemas.openxmlformats.org/officeDocument/2006/relationships/oleObject" Target="../embeddings/oleObject14.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62.xml"/><Relationship Id="rId7"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vmlDrawing" Target="../drawings/vmlDrawing15.v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9.xml"/><Relationship Id="rId7"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image" Target="../media/image5.png"/><Relationship Id="rId4" Type="http://schemas.openxmlformats.org/officeDocument/2006/relationships/tags" Target="../tags/tag70.xml"/><Relationship Id="rId9" Type="http://schemas.openxmlformats.org/officeDocument/2006/relationships/image" Target="../media/image4.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4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3.png"/><Relationship Id="rId27"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35.png"/><Relationship Id="rId1" Type="http://schemas.openxmlformats.org/officeDocument/2006/relationships/slideMaster" Target="../slideMasters/slideMaster4.xml"/><Relationship Id="rId5" Type="http://schemas.openxmlformats.org/officeDocument/2006/relationships/image" Target="../media/image23.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75.xml"/><Relationship Id="rId7" Type="http://schemas.openxmlformats.org/officeDocument/2006/relationships/slideMaster" Target="../slideMasters/slideMaster4.xml"/><Relationship Id="rId2" Type="http://schemas.openxmlformats.org/officeDocument/2006/relationships/tags" Target="../tags/tag74.xml"/><Relationship Id="rId1" Type="http://schemas.openxmlformats.org/officeDocument/2006/relationships/vmlDrawing" Target="../drawings/vmlDrawing18.v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79.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30.png"/><Relationship Id="rId7" Type="http://schemas.openxmlformats.org/officeDocument/2006/relationships/image" Target="../media/image2.svg"/><Relationship Id="rId2" Type="http://schemas.openxmlformats.org/officeDocument/2006/relationships/image" Target="../media/image36.pn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4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hyperlink" Target="https://www.capgemini.com/optimize-your-business-and-it-operations" TargetMode="Externa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4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65" name="think-cell Slide" r:id="rId10" imgW="360" imgH="360" progId="">
                  <p:embed/>
                </p:oleObj>
              </mc:Choice>
              <mc:Fallback>
                <p:oleObj name="think-cell Slide" r:id="rId10" imgW="360" imgH="360" progId="">
                  <p:embed/>
                  <p:pic>
                    <p:nvPicPr>
                      <p:cNvPr id="0" name="Picture 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2"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3"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0357" name="think-cell Slide" r:id="rId3" imgW="360" imgH="360" progId="">
                  <p:embed/>
                </p:oleObj>
              </mc:Choice>
              <mc:Fallback>
                <p:oleObj name="think-cell Slide" r:id="rId3" imgW="360" imgH="360" progId="">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42113E-747F-4155-8C1D-7934F451558C}"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04D44E6-AE97-4B36-9DB7-F6B91EE6FE47}" type="slidenum">
              <a:rPr lang="en-US" smtClean="0"/>
              <a:pPr/>
              <a:t>‹#›</a:t>
            </a:fld>
            <a:endParaRPr lang="en-US"/>
          </a:p>
        </p:txBody>
      </p:sp>
    </p:spTree>
    <p:extLst>
      <p:ext uri="{BB962C8B-B14F-4D97-AF65-F5344CB8AC3E}">
        <p14:creationId xmlns:p14="http://schemas.microsoft.com/office/powerpoint/2010/main" val="10051279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2"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8"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1381" name="think-cell Slide" r:id="rId9" imgW="360" imgH="360" progId="">
                  <p:embed/>
                </p:oleObj>
              </mc:Choice>
              <mc:Fallback>
                <p:oleObj name="think-cell Slide" r:id="rId9" imgW="360" imgH="360"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2"/>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4"/>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5"/>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6"/>
            </p:custDataLst>
          </p:nvPr>
        </p:nvPicPr>
        <p:blipFill>
          <a:blip r:embed="rId12"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31868252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12153" y="-1"/>
            <a:ext cx="9173298" cy="5610553"/>
          </a:xfrm>
          <a:prstGeom prst="rect">
            <a:avLst/>
          </a:prstGeom>
        </p:spPr>
      </p:pic>
      <p:graphicFrame>
        <p:nvGraphicFramePr>
          <p:cNvPr id="5" name="Object 4" hidden="1"/>
          <p:cNvGraphicFramePr>
            <a:graphicFrameLocks noChangeAspect="1"/>
          </p:cNvGraphicFramePr>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spid="_x0000_s12405" name="think-cell Slide" r:id="rId6" imgW="360" imgH="360" progId="">
                  <p:embed/>
                </p:oleObj>
              </mc:Choice>
              <mc:Fallback>
                <p:oleObj name="think-cell Slide" r:id="rId6" imgW="360" imgH="360" progId="">
                  <p:embed/>
                  <p:pic>
                    <p:nvPicPr>
                      <p:cNvPr id="0" name="Picture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2"/>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5201121"/>
            <a:ext cx="9144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val="5400358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384627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7629525" y="6627813"/>
            <a:ext cx="1438275" cy="230187"/>
          </a:xfrm>
          <a:prstGeom prst="rect">
            <a:avLst/>
          </a:prstGeom>
          <a:ln/>
        </p:spPr>
        <p:txBody>
          <a:bodyPr/>
          <a:lstStyle>
            <a:lvl1pPr>
              <a:defRPr/>
            </a:lvl1pPr>
          </a:lstStyle>
          <a:p>
            <a:pPr>
              <a:defRPr/>
            </a:pPr>
            <a:fld id="{517D1DC2-3F6A-4003-9C7E-EF7631C43FF5}"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41"/>
            <a:ext cx="6729984"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366839" y="4233113"/>
            <a:ext cx="6729412" cy="1184940"/>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2"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189" name="think-cell Slide" r:id="rId10" imgW="360" imgH="360" progId="">
                  <p:embed/>
                </p:oleObj>
              </mc:Choice>
              <mc:Fallback>
                <p:oleObj name="think-cell Slide" r:id="rId10" imgW="360" imgH="360" progId="">
                  <p:embed/>
                  <p:pic>
                    <p:nvPicPr>
                      <p:cNvPr id="0" name="Picture 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2"/>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2"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25319579"/>
      </p:ext>
    </p:extLst>
  </p:cSld>
  <p:clrMapOvr>
    <a:masterClrMapping/>
  </p:clrMapOvr>
  <p:extLst mod="1">
    <p:ext uri="{DCECCB84-F9BA-43D5-87BE-67443E8EF086}">
      <p15:sldGuideLst xmlns="" xmlns:p15="http://schemas.microsoft.com/office/powerpoint/2012/main">
        <p15:guide id="1" pos="72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cstate="print">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cstate="print">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768305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70149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477590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780906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23562355"/>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3364" name="think-cell Slide" r:id="rId10" imgW="360" imgH="360" progId="">
                  <p:embed/>
                </p:oleObj>
              </mc:Choice>
              <mc:Fallback>
                <p:oleObj name="think-cell Slide" r:id="rId10" imgW="360" imgH="360" progId="">
                  <p:embed/>
                  <p:pic>
                    <p:nvPicPr>
                      <p:cNvPr id="0" name="Picture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2"/>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2"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6790728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383099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8"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4388" name="think-cell Slide" r:id="rId9" imgW="360" imgH="360" progId="">
                  <p:embed/>
                </p:oleObj>
              </mc:Choice>
              <mc:Fallback>
                <p:oleObj name="think-cell Slide" r:id="rId9" imgW="360" imgH="360" progId="">
                  <p:embed/>
                  <p:pic>
                    <p:nvPicPr>
                      <p:cNvPr id="0"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2"/>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4"/>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5"/>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6"/>
            </p:custDataLst>
          </p:nvPr>
        </p:nvPicPr>
        <p:blipFill>
          <a:blip r:embed="rId12"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8469654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13" name="think-cell Slide" r:id="rId7" imgW="360" imgH="360" progId="">
                  <p:embed/>
                </p:oleObj>
              </mc:Choice>
              <mc:Fallback>
                <p:oleObj name="think-cell Slide" r:id="rId7" imgW="360" imgH="360" progId="">
                  <p:embed/>
                  <p:pic>
                    <p:nvPicPr>
                      <p:cNvPr id="0" name="Picture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2000"/>
            <a:ext cx="6283986"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2A28CD6-87F4-4487-A5C2-88E16948A8D1}"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72D6F5E-D51F-4DCB-9177-2AC061E8EACD}" type="slidenum">
              <a:rPr lang="en-US" smtClean="0"/>
              <a:pPr/>
              <a:t>‹#›</a:t>
            </a:fld>
            <a:endParaRPr lang="en-US"/>
          </a:p>
        </p:txBody>
      </p:sp>
    </p:spTree>
    <p:extLst>
      <p:ext uri="{BB962C8B-B14F-4D97-AF65-F5344CB8AC3E}">
        <p14:creationId xmlns:p14="http://schemas.microsoft.com/office/powerpoint/2010/main" val="1663395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40665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2"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cSld name="V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5382"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44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8306838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0783362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53711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1466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5237" name="think-cell Slide" r:id="rId5" imgW="360" imgH="360" progId="">
                  <p:embed/>
                </p:oleObj>
              </mc:Choice>
              <mc:Fallback>
                <p:oleObj name="think-cell Slide" r:id="rId5" imgW="360" imgH="360" progId="">
                  <p:embed/>
                  <p:pic>
                    <p:nvPicPr>
                      <p:cNvPr id="0" name="Picture 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82518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383099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2A28CD6-87F4-4487-A5C2-88E16948A8D1}"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72D6F5E-D51F-4DCB-9177-2AC061E8EACD}" type="slidenum">
              <a:rPr lang="en-US" smtClean="0"/>
              <a:pPr/>
              <a:t>‹#›</a:t>
            </a:fld>
            <a:endParaRPr lang="en-US"/>
          </a:p>
        </p:txBody>
      </p:sp>
    </p:spTree>
    <p:extLst>
      <p:ext uri="{BB962C8B-B14F-4D97-AF65-F5344CB8AC3E}">
        <p14:creationId xmlns:p14="http://schemas.microsoft.com/office/powerpoint/2010/main" val="16633954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cSld name="V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2"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47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8306838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0682180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96077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6261" name="think-cell Slide" r:id="rId6" imgW="360" imgH="360" progId="">
                  <p:embed/>
                </p:oleObj>
              </mc:Choice>
              <mc:Fallback>
                <p:oleObj name="think-cell Slide" r:id="rId6" imgW="360" imgH="360" progId="">
                  <p:embed/>
                  <p:pic>
                    <p:nvPicPr>
                      <p:cNvPr id="0" name="Picture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2340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710963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32691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907192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tx2"/>
                </a:solidFill>
                <a:latin typeface="+mj-lt"/>
                <a:cs typeface="Arial" panose="020B0604020202020204" pitchFamily="34" charset="0"/>
              </a:rPr>
              <a:t>Presentation Title | Author | Date</a:t>
            </a:r>
            <a:endParaRPr lang="en-US" sz="6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16843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27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9010313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8609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85" name="think-cell Slide" r:id="rId6" imgW="360" imgH="360" progId="">
                  <p:embed/>
                </p:oleObj>
              </mc:Choice>
              <mc:Fallback>
                <p:oleObj name="think-cell Slide" r:id="rId6" imgW="360" imgH="360" progId="">
                  <p:embed/>
                  <p:pic>
                    <p:nvPicPr>
                      <p:cNvPr id="0" name="Picture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31114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96122407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8775646"/>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9079083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790740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126298"/>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558562"/>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9513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9327041"/>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309" name="think-cell Slide" r:id="rId8" imgW="360" imgH="360" progId="">
                  <p:embed/>
                </p:oleObj>
              </mc:Choice>
              <mc:Fallback>
                <p:oleObj name="think-cell Slide" r:id="rId8" imgW="360" imgH="360"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383099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2A28CD6-87F4-4487-A5C2-88E16948A8D1}"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72D6F5E-D51F-4DCB-9177-2AC061E8EACD}" type="slidenum">
              <a:rPr lang="en-US" smtClean="0"/>
              <a:pPr/>
              <a:t>‹#›</a:t>
            </a:fld>
            <a:endParaRPr lang="en-US"/>
          </a:p>
        </p:txBody>
      </p:sp>
    </p:spTree>
    <p:extLst>
      <p:ext uri="{BB962C8B-B14F-4D97-AF65-F5344CB8AC3E}">
        <p14:creationId xmlns:p14="http://schemas.microsoft.com/office/powerpoint/2010/main" val="16633954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42113E-747F-4155-8C1D-7934F451558C}"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04D44E6-AE97-4B36-9DB7-F6B91EE6FE47}" type="slidenum">
              <a:rPr lang="en-US" smtClean="0"/>
              <a:pPr/>
              <a:t>‹#›</a:t>
            </a:fld>
            <a:endParaRPr lang="en-US"/>
          </a:p>
        </p:txBody>
      </p:sp>
    </p:spTree>
    <p:extLst>
      <p:ext uri="{BB962C8B-B14F-4D97-AF65-F5344CB8AC3E}">
        <p14:creationId xmlns:p14="http://schemas.microsoft.com/office/powerpoint/2010/main" val="10051279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2"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cSld name="V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30"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49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8306838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61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02479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106813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116507"/>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47827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830118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34209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404311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719192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smtClean="0"/>
              <a:t>Click to add title</a:t>
            </a:r>
            <a:endParaRPr lang="en-US" sz="195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98970977"/>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414660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333" name="think-cell Slide" r:id="rId4" imgW="360" imgH="360" progId="">
                  <p:embed/>
                </p:oleObj>
              </mc:Choice>
              <mc:Fallback>
                <p:oleObj name="think-cell Slide" r:id="rId4" imgW="360" imgH="360" progId="">
                  <p:embed/>
                  <p:pic>
                    <p:nvPicPr>
                      <p:cNvPr id="0"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7113005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92891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2111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684002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168661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47334739"/>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39049133"/>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3830995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2A28CD6-87F4-4487-A5C2-88E16948A8D1}" type="datetimeFigureOut">
              <a:rPr lang="en-US" smtClean="0"/>
              <a:pPr/>
              <a:t>12/7/2017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72D6F5E-D51F-4DCB-9177-2AC061E8EACD}" type="slidenum">
              <a:rPr lang="en-US" smtClean="0"/>
              <a:pPr/>
              <a:t>‹#›</a:t>
            </a:fld>
            <a:endParaRPr lang="en-US"/>
          </a:p>
        </p:txBody>
      </p:sp>
    </p:spTree>
    <p:extLst>
      <p:ext uri="{BB962C8B-B14F-4D97-AF65-F5344CB8AC3E}">
        <p14:creationId xmlns:p14="http://schemas.microsoft.com/office/powerpoint/2010/main" val="1663395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 Id="rId27" Type="http://schemas.openxmlformats.org/officeDocument/2006/relationships/tags" Target="../tags/tag6.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image" Target="../media/image2.svg"/><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image" Target="../media/image23.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theme" Target="../theme/theme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image" Target="../media/image23.png"/><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theme" Target="../theme/theme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41" name="think-cell Slide" r:id="rId29" imgW="360" imgH="360" progId="">
                  <p:embed/>
                </p:oleObj>
              </mc:Choice>
              <mc:Fallback>
                <p:oleObj name="think-cell Slide" r:id="rId29" imgW="360" imgH="360" progId="">
                  <p:embed/>
                  <p:pic>
                    <p:nvPicPr>
                      <p:cNvPr id="0" name="Picture 8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2"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27"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4"/>
            </p:custDataLst>
          </p:nvPr>
        </p:nvSpPr>
        <p:spPr>
          <a:xfrm>
            <a:off x="8827287"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5"/>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6"/>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7"/>
            </p:custDataLst>
          </p:nvPr>
        </p:nvPicPr>
        <p:blipFill>
          <a:blip r:embed="rId31"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8"/>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 id="2147483761" r:id="rId17"/>
    <p:sldLayoutId id="2147483762" r:id="rId18"/>
    <p:sldLayoutId id="2147483763" r:id="rId19"/>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38245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 id="2147483689" r:id="rId9"/>
    <p:sldLayoutId id="2147483692" r:id="rId10"/>
    <p:sldLayoutId id="2147483740" r:id="rId11"/>
    <p:sldLayoutId id="2147483741" r:id="rId12"/>
    <p:sldLayoutId id="2147483764" r:id="rId13"/>
    <p:sldLayoutId id="2147483765" r:id="rId14"/>
    <p:sldLayoutId id="2147483772" r:id="rId15"/>
    <p:sldLayoutId id="2147483773" r:id="rId16"/>
    <p:sldLayoutId id="2147483786" r:id="rId17"/>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3" cstate="print">
            <a:extLst>
              <a:ext uri="{96DAC541-7B7A-43D3-8B79-37D633B846F1}">
                <asvg:svgBlip xmlns="" xmlns:asvg="http://schemas.microsoft.com/office/drawing/2016/SVG/main" r:embed="rId1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10472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774" r:id="rId5"/>
    <p:sldLayoutId id="2147483775" r:id="rId6"/>
    <p:sldLayoutId id="2147483776" r:id="rId7"/>
    <p:sldLayoutId id="2147483777" r:id="rId8"/>
    <p:sldLayoutId id="2147483778" r:id="rId9"/>
    <p:sldLayoutId id="2147483779" r:id="rId10"/>
    <p:sldLayoutId id="2147483784" r:id="rId11"/>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3" cstate="print">
            <a:extLst>
              <a:ext uri="{96DAC541-7B7A-43D3-8B79-37D633B846F1}">
                <asvg:svgBlip xmlns="" xmlns:asvg="http://schemas.microsoft.com/office/drawing/2016/SVG/main" r:embed="rId34"/>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72953280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42" r:id="rId23"/>
    <p:sldLayoutId id="2147483743" r:id="rId24"/>
    <p:sldLayoutId id="2147483744" r:id="rId25"/>
    <p:sldLayoutId id="2147483757" r:id="rId26"/>
    <p:sldLayoutId id="2147483759" r:id="rId27"/>
    <p:sldLayoutId id="2147483760" r:id="rId28"/>
    <p:sldLayoutId id="2147483782" r:id="rId29"/>
    <p:sldLayoutId id="2147483783" r:id="rId30"/>
    <p:sldLayoutId id="2147483785" r:id="rId31"/>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6" cstate="print">
            <a:extLst>
              <a:ext uri="{96DAC541-7B7A-43D3-8B79-37D633B846F1}">
                <asvg:svgBlip xmlns="" xmlns:asvg="http://schemas.microsoft.com/office/drawing/2016/SVG/main" r:embed="rId27"/>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6741556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66" r:id="rId19"/>
    <p:sldLayoutId id="2147483767" r:id="rId20"/>
    <p:sldLayoutId id="2147483768" r:id="rId21"/>
    <p:sldLayoutId id="2147483769" r:id="rId22"/>
    <p:sldLayoutId id="2147483770" r:id="rId23"/>
    <p:sldLayoutId id="2147483771" r:id="rId24"/>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jpeg"/><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62200"/>
            <a:ext cx="7609676" cy="4191000"/>
          </a:xfrm>
        </p:spPr>
        <p:txBody>
          <a:bodyPr>
            <a:normAutofit fontScale="90000"/>
          </a:bodyPr>
          <a:lstStyle/>
          <a:p>
            <a:r>
              <a:rPr lang="en-US" sz="4000" b="1" dirty="0" smtClean="0">
                <a:latin typeface="Times New Roman" pitchFamily="18" charset="0"/>
                <a:cs typeface="Times New Roman" pitchFamily="18" charset="0"/>
              </a:rPr>
              <a:t>Windows </a:t>
            </a:r>
            <a:r>
              <a:rPr lang="en-US" sz="4000" b="1" dirty="0">
                <a:latin typeface="Times New Roman" pitchFamily="18" charset="0"/>
                <a:cs typeface="Times New Roman" pitchFamily="18" charset="0"/>
              </a:rPr>
              <a:t>,</a:t>
            </a:r>
            <a:r>
              <a:rPr lang="en-US" sz="4000" b="1" dirty="0" smtClean="0">
                <a:latin typeface="Times New Roman" pitchFamily="18" charset="0"/>
                <a:cs typeface="Times New Roman" pitchFamily="18" charset="0"/>
              </a:rPr>
              <a:t>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Linux, Networking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Fundamentals</a:t>
            </a:r>
            <a:r>
              <a:rPr lang="en-US" sz="4000" b="1" dirty="0">
                <a:latin typeface="Times New Roman" pitchFamily="18" charset="0"/>
                <a:cs typeface="Times New Roman" pitchFamily="18" charset="0"/>
              </a:rPr>
              <a:t/>
            </a:r>
            <a:br>
              <a:rPr lang="en-US" sz="4000" b="1" dirty="0">
                <a:latin typeface="Times New Roman" pitchFamily="18" charset="0"/>
                <a:cs typeface="Times New Roman" pitchFamily="18" charset="0"/>
              </a:rPr>
            </a:br>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3100" b="1" dirty="0">
                <a:latin typeface="Times New Roman" pitchFamily="18" charset="0"/>
                <a:cs typeface="Times New Roman" pitchFamily="18" charset="0"/>
              </a:rPr>
              <a:t/>
            </a:r>
            <a:br>
              <a:rPr lang="en-US" sz="3100" b="1" dirty="0">
                <a:latin typeface="Times New Roman" pitchFamily="18" charset="0"/>
                <a:cs typeface="Times New Roman" pitchFamily="18" charset="0"/>
              </a:rPr>
            </a:br>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a:latin typeface="Times New Roman" pitchFamily="18" charset="0"/>
                <a:cs typeface="Times New Roman" pitchFamily="18" charset="0"/>
              </a:rPr>
              <a:t/>
            </a:r>
            <a:br>
              <a:rPr lang="en-US" sz="4000" b="1" dirty="0">
                <a:latin typeface="Times New Roman" pitchFamily="18" charset="0"/>
                <a:cs typeface="Times New Roman" pitchFamily="18" charset="0"/>
              </a:rPr>
            </a:br>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788750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p:nvPr/>
        </p:nvCxnSpPr>
        <p:spPr>
          <a:xfrm>
            <a:off x="4430874" y="4797152"/>
            <a:ext cx="0" cy="294432"/>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42" name="Straight Arrow Connector 41"/>
          <p:cNvCxnSpPr/>
          <p:nvPr/>
        </p:nvCxnSpPr>
        <p:spPr>
          <a:xfrm>
            <a:off x="4430874" y="4075931"/>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32" name="Straight Arrow Connector 31"/>
          <p:cNvCxnSpPr/>
          <p:nvPr/>
        </p:nvCxnSpPr>
        <p:spPr>
          <a:xfrm>
            <a:off x="4463988" y="2924946"/>
            <a:ext cx="0" cy="626661"/>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36" name="Straight Arrow Connector 35"/>
          <p:cNvCxnSpPr/>
          <p:nvPr/>
        </p:nvCxnSpPr>
        <p:spPr>
          <a:xfrm>
            <a:off x="2068042" y="3068960"/>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37" name="Straight Arrow Connector 36"/>
          <p:cNvCxnSpPr/>
          <p:nvPr/>
        </p:nvCxnSpPr>
        <p:spPr>
          <a:xfrm>
            <a:off x="2068042" y="3933056"/>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38" name="Straight Arrow Connector 37"/>
          <p:cNvCxnSpPr/>
          <p:nvPr/>
        </p:nvCxnSpPr>
        <p:spPr>
          <a:xfrm>
            <a:off x="2046071" y="4797152"/>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39" name="Straight Arrow Connector 38"/>
          <p:cNvCxnSpPr/>
          <p:nvPr/>
        </p:nvCxnSpPr>
        <p:spPr>
          <a:xfrm>
            <a:off x="2068042" y="2204864"/>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40" name="Straight Arrow Connector 39"/>
          <p:cNvCxnSpPr/>
          <p:nvPr/>
        </p:nvCxnSpPr>
        <p:spPr>
          <a:xfrm>
            <a:off x="7056276" y="2924944"/>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46" name="Straight Arrow Connector 45"/>
          <p:cNvCxnSpPr/>
          <p:nvPr/>
        </p:nvCxnSpPr>
        <p:spPr>
          <a:xfrm>
            <a:off x="7056276" y="2060848"/>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11" name="Elbow Connector 10"/>
          <p:cNvCxnSpPr/>
          <p:nvPr/>
        </p:nvCxnSpPr>
        <p:spPr>
          <a:xfrm rot="5400000" flipH="1" flipV="1">
            <a:off x="1305469" y="3122349"/>
            <a:ext cx="3384376" cy="1693422"/>
          </a:xfrm>
          <a:prstGeom prst="bentConnector4">
            <a:avLst>
              <a:gd name="adj1" fmla="val -6755"/>
              <a:gd name="adj2" fmla="val 70162"/>
            </a:avLst>
          </a:prstGeom>
          <a:ln>
            <a:tailEnd type="arrow"/>
          </a:ln>
        </p:spPr>
        <p:style>
          <a:lnRef idx="2">
            <a:schemeClr val="accent5"/>
          </a:lnRef>
          <a:fillRef idx="1">
            <a:schemeClr val="lt1"/>
          </a:fillRef>
          <a:effectRef idx="0">
            <a:schemeClr val="accent5"/>
          </a:effectRef>
          <a:fontRef idx="minor">
            <a:schemeClr val="dk1"/>
          </a:fontRef>
        </p:style>
      </p:cxnSp>
      <p:cxnSp>
        <p:nvCxnSpPr>
          <p:cNvPr id="47" name="Elbow Connector 46"/>
          <p:cNvCxnSpPr>
            <a:stCxn id="26" idx="2"/>
            <a:endCxn id="27" idx="1"/>
          </p:cNvCxnSpPr>
          <p:nvPr/>
        </p:nvCxnSpPr>
        <p:spPr>
          <a:xfrm rot="5400000" flipH="1" flipV="1">
            <a:off x="3491263" y="2888323"/>
            <a:ext cx="3924436" cy="1909446"/>
          </a:xfrm>
          <a:prstGeom prst="bentConnector4">
            <a:avLst>
              <a:gd name="adj1" fmla="val -5825"/>
              <a:gd name="adj2" fmla="val 67881"/>
            </a:avLst>
          </a:prstGeom>
          <a:ln>
            <a:tailEnd type="arrow"/>
          </a:ln>
        </p:spPr>
        <p:style>
          <a:lnRef idx="2">
            <a:schemeClr val="accent5"/>
          </a:lnRef>
          <a:fillRef idx="1">
            <a:schemeClr val="lt1"/>
          </a:fillRef>
          <a:effectRef idx="0">
            <a:schemeClr val="accent5"/>
          </a:effectRef>
          <a:fontRef idx="minor">
            <a:schemeClr val="dk1"/>
          </a:fontRef>
        </p:style>
      </p:cxnSp>
      <p:sp>
        <p:nvSpPr>
          <p:cNvPr id="2" name="Title 1"/>
          <p:cNvSpPr>
            <a:spLocks noGrp="1"/>
          </p:cNvSpPr>
          <p:nvPr>
            <p:ph type="title"/>
          </p:nvPr>
        </p:nvSpPr>
        <p:spPr>
          <a:xfrm>
            <a:off x="309801" y="418452"/>
            <a:ext cx="8758635" cy="859536"/>
          </a:xfrm>
          <a:ln>
            <a:solidFill>
              <a:schemeClr val="bg1"/>
            </a:solidFill>
          </a:ln>
        </p:spPr>
        <p:style>
          <a:lnRef idx="2">
            <a:schemeClr val="accent5"/>
          </a:lnRef>
          <a:fillRef idx="1">
            <a:schemeClr val="lt1"/>
          </a:fillRef>
          <a:effectRef idx="0">
            <a:schemeClr val="accent5"/>
          </a:effectRef>
          <a:fontRef idx="minor">
            <a:schemeClr val="dk1"/>
          </a:fontRef>
        </p:style>
        <p:txBody>
          <a:bodyPr/>
          <a:lstStyle/>
          <a:p>
            <a:r>
              <a:rPr lang="en-US" sz="1800" dirty="0">
                <a:latin typeface="+mj-lt"/>
                <a:cs typeface="Times New Roman" pitchFamily="18" charset="0"/>
              </a:rPr>
              <a:t>BOOTING </a:t>
            </a:r>
            <a:r>
              <a:rPr lang="en-US" sz="1800" dirty="0" smtClean="0">
                <a:latin typeface="+mj-lt"/>
                <a:cs typeface="Times New Roman" pitchFamily="18" charset="0"/>
              </a:rPr>
              <a:t>PROCESS- Windows</a:t>
            </a:r>
            <a:endParaRPr lang="en-US" sz="1800" dirty="0">
              <a:latin typeface="+mj-lt"/>
              <a:cs typeface="Times New Roman" pitchFamily="18" charset="0"/>
            </a:endParaRPr>
          </a:p>
        </p:txBody>
      </p:sp>
      <p:sp>
        <p:nvSpPr>
          <p:cNvPr id="16" name="Rectangle 15"/>
          <p:cNvSpPr/>
          <p:nvPr/>
        </p:nvSpPr>
        <p:spPr>
          <a:xfrm>
            <a:off x="1439652" y="1844824"/>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SMPS</a:t>
            </a:r>
          </a:p>
        </p:txBody>
      </p:sp>
      <p:sp>
        <p:nvSpPr>
          <p:cNvPr id="17" name="Rectangle 16"/>
          <p:cNvSpPr/>
          <p:nvPr/>
        </p:nvSpPr>
        <p:spPr>
          <a:xfrm>
            <a:off x="1439652" y="2708920"/>
            <a:ext cx="1422588"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BIOS (POST)</a:t>
            </a:r>
          </a:p>
        </p:txBody>
      </p:sp>
      <p:sp>
        <p:nvSpPr>
          <p:cNvPr id="18" name="Rectangle 17"/>
          <p:cNvSpPr/>
          <p:nvPr/>
        </p:nvSpPr>
        <p:spPr>
          <a:xfrm>
            <a:off x="1439652" y="3573016"/>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MBR</a:t>
            </a:r>
          </a:p>
        </p:txBody>
      </p:sp>
      <p:sp>
        <p:nvSpPr>
          <p:cNvPr id="19" name="Rectangle 18"/>
          <p:cNvSpPr/>
          <p:nvPr/>
        </p:nvSpPr>
        <p:spPr>
          <a:xfrm>
            <a:off x="1439652" y="4437112"/>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BOOTMGR</a:t>
            </a:r>
          </a:p>
        </p:txBody>
      </p:sp>
      <p:sp>
        <p:nvSpPr>
          <p:cNvPr id="20" name="Rectangle 19"/>
          <p:cNvSpPr/>
          <p:nvPr/>
        </p:nvSpPr>
        <p:spPr>
          <a:xfrm>
            <a:off x="1439652" y="5301208"/>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WINLOAD.EXE</a:t>
            </a:r>
          </a:p>
        </p:txBody>
      </p:sp>
      <p:sp>
        <p:nvSpPr>
          <p:cNvPr id="22" name="Rectangle 21"/>
          <p:cNvSpPr/>
          <p:nvPr/>
        </p:nvSpPr>
        <p:spPr>
          <a:xfrm>
            <a:off x="3815916" y="1628800"/>
            <a:ext cx="1365684" cy="129614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NTOSKRNL.EXE</a:t>
            </a:r>
          </a:p>
        </p:txBody>
      </p:sp>
      <p:sp>
        <p:nvSpPr>
          <p:cNvPr id="24" name="Rectangle 23"/>
          <p:cNvSpPr/>
          <p:nvPr/>
        </p:nvSpPr>
        <p:spPr>
          <a:xfrm>
            <a:off x="3815917" y="3573017"/>
            <a:ext cx="1365684" cy="5040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SMSS.EXE</a:t>
            </a:r>
          </a:p>
        </p:txBody>
      </p:sp>
      <p:sp>
        <p:nvSpPr>
          <p:cNvPr id="25" name="Rectangle 24"/>
          <p:cNvSpPr/>
          <p:nvPr/>
        </p:nvSpPr>
        <p:spPr>
          <a:xfrm>
            <a:off x="3815916" y="4365104"/>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CSRSS.EXE</a:t>
            </a:r>
          </a:p>
        </p:txBody>
      </p:sp>
      <p:sp>
        <p:nvSpPr>
          <p:cNvPr id="26" name="Rectangle 25"/>
          <p:cNvSpPr/>
          <p:nvPr/>
        </p:nvSpPr>
        <p:spPr>
          <a:xfrm>
            <a:off x="3815916" y="5085184"/>
            <a:ext cx="1365684" cy="72008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WININIT.EXE</a:t>
            </a:r>
          </a:p>
        </p:txBody>
      </p:sp>
      <p:sp>
        <p:nvSpPr>
          <p:cNvPr id="27" name="Rectangle 26"/>
          <p:cNvSpPr/>
          <p:nvPr/>
        </p:nvSpPr>
        <p:spPr>
          <a:xfrm>
            <a:off x="6408204" y="1700808"/>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WINLOGON.EXE</a:t>
            </a:r>
          </a:p>
        </p:txBody>
      </p:sp>
      <p:sp>
        <p:nvSpPr>
          <p:cNvPr id="28" name="Rectangle 27"/>
          <p:cNvSpPr/>
          <p:nvPr/>
        </p:nvSpPr>
        <p:spPr>
          <a:xfrm>
            <a:off x="6408204" y="2564904"/>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2">
                    <a:lumMod val="50000"/>
                  </a:schemeClr>
                </a:solidFill>
                <a:latin typeface="Times New Roman" pitchFamily="18" charset="0"/>
                <a:cs typeface="Times New Roman" pitchFamily="18" charset="0"/>
              </a:rPr>
              <a:t>LOGINUI.EXE</a:t>
            </a:r>
            <a:endParaRPr lang="en-US" sz="1200" dirty="0">
              <a:solidFill>
                <a:schemeClr val="tx2">
                  <a:lumMod val="50000"/>
                </a:schemeClr>
              </a:solidFill>
              <a:latin typeface="Times New Roman" pitchFamily="18" charset="0"/>
              <a:cs typeface="Times New Roman" pitchFamily="18" charset="0"/>
            </a:endParaRPr>
          </a:p>
        </p:txBody>
      </p:sp>
      <p:sp>
        <p:nvSpPr>
          <p:cNvPr id="34" name="Rectangle 33"/>
          <p:cNvSpPr/>
          <p:nvPr/>
        </p:nvSpPr>
        <p:spPr>
          <a:xfrm>
            <a:off x="2355278" y="5798368"/>
            <a:ext cx="1284758" cy="3664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a:solidFill>
                  <a:schemeClr val="tx2">
                    <a:lumMod val="50000"/>
                  </a:schemeClr>
                </a:solidFill>
                <a:latin typeface="Times New Roman" pitchFamily="18" charset="0"/>
                <a:cs typeface="Times New Roman" pitchFamily="18" charset="0"/>
              </a:rPr>
              <a:t>WINRESUME.EXE</a:t>
            </a:r>
          </a:p>
        </p:txBody>
      </p:sp>
      <p:sp>
        <p:nvSpPr>
          <p:cNvPr id="35" name="Rectangle 34"/>
          <p:cNvSpPr/>
          <p:nvPr/>
        </p:nvSpPr>
        <p:spPr>
          <a:xfrm>
            <a:off x="5181600" y="5532312"/>
            <a:ext cx="1204324" cy="79228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a:solidFill>
                  <a:schemeClr val="tx2">
                    <a:lumMod val="50000"/>
                  </a:schemeClr>
                </a:solidFill>
                <a:latin typeface="Times New Roman" pitchFamily="18" charset="0"/>
                <a:cs typeface="Times New Roman" pitchFamily="18" charset="0"/>
              </a:rPr>
              <a:t>SERVICES.EXE</a:t>
            </a:r>
          </a:p>
          <a:p>
            <a:pPr algn="ctr"/>
            <a:r>
              <a:rPr lang="en-US" sz="1000" dirty="0">
                <a:solidFill>
                  <a:schemeClr val="tx2">
                    <a:lumMod val="50000"/>
                  </a:schemeClr>
                </a:solidFill>
                <a:latin typeface="Times New Roman" pitchFamily="18" charset="0"/>
                <a:cs typeface="Times New Roman" pitchFamily="18" charset="0"/>
              </a:rPr>
              <a:t>LSASS.EXE</a:t>
            </a:r>
          </a:p>
          <a:p>
            <a:pPr algn="ctr"/>
            <a:r>
              <a:rPr lang="en-US" sz="1000" dirty="0">
                <a:solidFill>
                  <a:schemeClr val="tx2">
                    <a:lumMod val="50000"/>
                  </a:schemeClr>
                </a:solidFill>
                <a:latin typeface="Times New Roman" pitchFamily="18" charset="0"/>
                <a:cs typeface="Times New Roman" pitchFamily="18" charset="0"/>
              </a:rPr>
              <a:t>SAM</a:t>
            </a:r>
          </a:p>
          <a:p>
            <a:pPr algn="ctr"/>
            <a:r>
              <a:rPr lang="en-US" sz="1000" dirty="0">
                <a:solidFill>
                  <a:schemeClr val="tx2">
                    <a:lumMod val="50000"/>
                  </a:schemeClr>
                </a:solidFill>
                <a:latin typeface="Times New Roman" pitchFamily="18" charset="0"/>
                <a:cs typeface="Times New Roman" pitchFamily="18" charset="0"/>
              </a:rPr>
              <a:t>MSGINA</a:t>
            </a:r>
          </a:p>
        </p:txBody>
      </p:sp>
      <p:sp>
        <p:nvSpPr>
          <p:cNvPr id="33" name="Rectangle 32"/>
          <p:cNvSpPr/>
          <p:nvPr/>
        </p:nvSpPr>
        <p:spPr>
          <a:xfrm>
            <a:off x="4498759" y="2456892"/>
            <a:ext cx="1288548" cy="77067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900" dirty="0">
                <a:solidFill>
                  <a:schemeClr val="tx2">
                    <a:lumMod val="50000"/>
                  </a:schemeClr>
                </a:solidFill>
                <a:latin typeface="Times New Roman" pitchFamily="18" charset="0"/>
                <a:cs typeface="Times New Roman" pitchFamily="18" charset="0"/>
              </a:rPr>
              <a:t>HAL.DLL</a:t>
            </a:r>
          </a:p>
          <a:p>
            <a:pPr algn="ctr"/>
            <a:r>
              <a:rPr lang="en-US" sz="900" dirty="0">
                <a:solidFill>
                  <a:schemeClr val="tx2">
                    <a:lumMod val="50000"/>
                  </a:schemeClr>
                </a:solidFill>
                <a:latin typeface="Times New Roman" pitchFamily="18" charset="0"/>
                <a:cs typeface="Times New Roman" pitchFamily="18" charset="0"/>
              </a:rPr>
              <a:t>BOOTVID.DLL</a:t>
            </a:r>
          </a:p>
          <a:p>
            <a:pPr algn="ctr"/>
            <a:r>
              <a:rPr lang="en-US" sz="800" dirty="0">
                <a:solidFill>
                  <a:schemeClr val="tx2">
                    <a:lumMod val="50000"/>
                  </a:schemeClr>
                </a:solidFill>
                <a:latin typeface="Times New Roman" pitchFamily="18" charset="0"/>
                <a:cs typeface="Times New Roman" pitchFamily="18" charset="0"/>
              </a:rPr>
              <a:t>SYSTEM DRIVERS</a:t>
            </a:r>
          </a:p>
          <a:p>
            <a:pPr algn="ctr"/>
            <a:r>
              <a:rPr lang="en-US" sz="800" dirty="0">
                <a:solidFill>
                  <a:schemeClr val="tx2">
                    <a:lumMod val="50000"/>
                  </a:schemeClr>
                </a:solidFill>
                <a:latin typeface="Times New Roman" pitchFamily="18" charset="0"/>
                <a:cs typeface="Times New Roman" pitchFamily="18" charset="0"/>
              </a:rPr>
              <a:t>REGISTRY</a:t>
            </a:r>
          </a:p>
        </p:txBody>
      </p:sp>
      <p:sp>
        <p:nvSpPr>
          <p:cNvPr id="49" name="Rectangle 48"/>
          <p:cNvSpPr/>
          <p:nvPr/>
        </p:nvSpPr>
        <p:spPr>
          <a:xfrm>
            <a:off x="6408204" y="3429000"/>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DWM.EXE</a:t>
            </a:r>
          </a:p>
        </p:txBody>
      </p:sp>
      <p:sp>
        <p:nvSpPr>
          <p:cNvPr id="50" name="Rectangle 49"/>
          <p:cNvSpPr/>
          <p:nvPr/>
        </p:nvSpPr>
        <p:spPr>
          <a:xfrm>
            <a:off x="6408204" y="4293096"/>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USERINIT.EXE</a:t>
            </a:r>
          </a:p>
        </p:txBody>
      </p:sp>
      <p:sp>
        <p:nvSpPr>
          <p:cNvPr id="51" name="Rectangle 50"/>
          <p:cNvSpPr/>
          <p:nvPr/>
        </p:nvSpPr>
        <p:spPr>
          <a:xfrm>
            <a:off x="6408204" y="5229200"/>
            <a:ext cx="13656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2">
                    <a:lumMod val="50000"/>
                  </a:schemeClr>
                </a:solidFill>
                <a:latin typeface="Times New Roman" pitchFamily="18" charset="0"/>
                <a:cs typeface="Times New Roman" pitchFamily="18" charset="0"/>
              </a:rPr>
              <a:t>EXPLORER.EXE</a:t>
            </a:r>
          </a:p>
        </p:txBody>
      </p:sp>
      <p:cxnSp>
        <p:nvCxnSpPr>
          <p:cNvPr id="52" name="Straight Arrow Connector 51"/>
          <p:cNvCxnSpPr/>
          <p:nvPr/>
        </p:nvCxnSpPr>
        <p:spPr>
          <a:xfrm>
            <a:off x="7056276" y="3789040"/>
            <a:ext cx="0" cy="504056"/>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cxnSp>
        <p:nvCxnSpPr>
          <p:cNvPr id="53" name="Straight Arrow Connector 52"/>
          <p:cNvCxnSpPr/>
          <p:nvPr/>
        </p:nvCxnSpPr>
        <p:spPr>
          <a:xfrm>
            <a:off x="7056276" y="4653136"/>
            <a:ext cx="0" cy="576064"/>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1884936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85800"/>
            <a:ext cx="4495800" cy="646331"/>
          </a:xfrm>
          <a:prstGeom prst="rect">
            <a:avLst/>
          </a:prstGeom>
          <a:noFill/>
        </p:spPr>
        <p:txBody>
          <a:bodyPr wrap="square" rtlCol="0">
            <a:spAutoFit/>
          </a:bodyPr>
          <a:lstStyle/>
          <a:p>
            <a:r>
              <a:rPr lang="en-US" sz="3600" dirty="0" smtClean="0">
                <a:solidFill>
                  <a:schemeClr val="accent1"/>
                </a:solidFill>
                <a:latin typeface="Times New Roman" pitchFamily="18" charset="0"/>
                <a:cs typeface="Times New Roman" pitchFamily="18" charset="0"/>
              </a:rPr>
              <a:t>SAFE BOOT OPTION</a:t>
            </a:r>
            <a:endParaRPr lang="en-US" sz="3600" dirty="0">
              <a:solidFill>
                <a:schemeClr val="accent1"/>
              </a:solidFill>
              <a:latin typeface="Times New Roman" pitchFamily="18" charset="0"/>
              <a:cs typeface="Times New Roman" pitchFamily="18" charset="0"/>
            </a:endParaRPr>
          </a:p>
        </p:txBody>
      </p:sp>
      <p:sp>
        <p:nvSpPr>
          <p:cNvPr id="3" name="TextBox 2"/>
          <p:cNvSpPr txBox="1"/>
          <p:nvPr/>
        </p:nvSpPr>
        <p:spPr>
          <a:xfrm>
            <a:off x="381000" y="1447800"/>
            <a:ext cx="8077200" cy="3323987"/>
          </a:xfrm>
          <a:prstGeom prst="rect">
            <a:avLst/>
          </a:prstGeom>
          <a:noFill/>
        </p:spPr>
        <p:txBody>
          <a:bodyPr wrap="square" rtlCol="0">
            <a:spAutoFit/>
          </a:bodyPr>
          <a:lstStyle/>
          <a:p>
            <a:pPr>
              <a:lnSpc>
                <a:spcPct val="150000"/>
              </a:lnSpc>
              <a:buFont typeface="Arial" pitchFamily="34" charset="0"/>
              <a:buChar char="•"/>
            </a:pPr>
            <a:r>
              <a:rPr lang="en-US" sz="2800" dirty="0" smtClean="0">
                <a:latin typeface="Times New Roman" pitchFamily="18" charset="0"/>
                <a:cs typeface="Times New Roman" pitchFamily="18" charset="0"/>
              </a:rPr>
              <a:t>  Safe Mode</a:t>
            </a:r>
          </a:p>
          <a:p>
            <a:pPr>
              <a:lnSpc>
                <a:spcPct val="150000"/>
              </a:lnSpc>
              <a:buFont typeface="Arial" pitchFamily="34" charset="0"/>
              <a:buChar char="•"/>
            </a:pPr>
            <a:r>
              <a:rPr lang="en-US" sz="2800" dirty="0" smtClean="0">
                <a:latin typeface="Times New Roman" pitchFamily="18" charset="0"/>
                <a:cs typeface="Times New Roman" pitchFamily="18" charset="0"/>
              </a:rPr>
              <a:t>  Safe mode with networking</a:t>
            </a:r>
          </a:p>
          <a:p>
            <a:pPr>
              <a:lnSpc>
                <a:spcPct val="150000"/>
              </a:lnSpc>
              <a:buFont typeface="Arial" pitchFamily="34" charset="0"/>
              <a:buChar char="•"/>
            </a:pPr>
            <a:r>
              <a:rPr lang="en-US" sz="2800" dirty="0" smtClean="0">
                <a:latin typeface="Times New Roman" pitchFamily="18" charset="0"/>
                <a:cs typeface="Times New Roman" pitchFamily="18" charset="0"/>
              </a:rPr>
              <a:t>  Safe mode with command prompt</a:t>
            </a:r>
          </a:p>
          <a:p>
            <a:pPr>
              <a:lnSpc>
                <a:spcPct val="150000"/>
              </a:lnSpc>
              <a:buFont typeface="Arial" pitchFamily="34" charset="0"/>
              <a:buChar char="•"/>
            </a:pPr>
            <a:r>
              <a:rPr lang="en-US" sz="2800" dirty="0" smtClean="0">
                <a:latin typeface="Times New Roman" pitchFamily="18" charset="0"/>
                <a:cs typeface="Times New Roman" pitchFamily="18" charset="0"/>
              </a:rPr>
              <a:t>  Last known good configuration </a:t>
            </a:r>
          </a:p>
          <a:p>
            <a:pPr>
              <a:lnSpc>
                <a:spcPct val="150000"/>
              </a:lnSpc>
              <a:buFont typeface="Arial" pitchFamily="34" charset="0"/>
              <a:buChar char="•"/>
            </a:pPr>
            <a:r>
              <a:rPr lang="en-US" sz="2800" dirty="0" smtClean="0">
                <a:latin typeface="Times New Roman" pitchFamily="18" charset="0"/>
                <a:cs typeface="Times New Roman" pitchFamily="18" charset="0"/>
              </a:rPr>
              <a:t>  Start windows normally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536622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FILE SYSTEM</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415737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88" y="1436265"/>
            <a:ext cx="9143999" cy="1002135"/>
          </a:xfrm>
        </p:spPr>
        <p:txBody>
          <a:bodyPr>
            <a:normAutofit/>
          </a:bodyPr>
          <a:lstStyle/>
          <a:p>
            <a:r>
              <a:rPr lang="en-US" sz="3200" b="1" dirty="0" smtClean="0">
                <a:solidFill>
                  <a:schemeClr val="tx1"/>
                </a:solidFill>
                <a:latin typeface="Times New Roman" pitchFamily="18" charset="0"/>
                <a:cs typeface="Times New Roman" pitchFamily="18" charset="0"/>
              </a:rPr>
              <a:t>Symbolic links and hard links</a:t>
            </a:r>
            <a:endParaRPr lang="en-US" sz="32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161364" y="2286000"/>
            <a:ext cx="8544207" cy="4001095"/>
          </a:xfrm>
        </p:spPr>
        <p:txBody>
          <a:bodyPr/>
          <a:lstStyle/>
          <a:p>
            <a:pPr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Symbolic link is that contains a reference to another file or directory in the form of an absolute or relative path and that affects pathname resolution.</a:t>
            </a:r>
          </a:p>
          <a:p>
            <a:pPr algn="just">
              <a:lnSpc>
                <a:spcPct val="100000"/>
              </a:lnSpc>
            </a:pPr>
            <a:endParaRPr lang="en-US" sz="2000" dirty="0" smtClean="0">
              <a:solidFill>
                <a:schemeClr val="tx1"/>
              </a:solidFill>
              <a:latin typeface="Times New Roman" pitchFamily="18" charset="0"/>
              <a:cs typeface="Times New Roman" pitchFamily="18" charset="0"/>
            </a:endParaRPr>
          </a:p>
          <a:p>
            <a:pPr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Hard link is a directory entry that associates a name with file on a file system.</a:t>
            </a:r>
          </a:p>
          <a:p>
            <a:pPr algn="just">
              <a:lnSpc>
                <a:spcPct val="100000"/>
              </a:lnSpc>
              <a:buFont typeface="Arial" pitchFamily="34" charset="0"/>
              <a:buChar char="•"/>
            </a:pPr>
            <a:endParaRPr lang="en-US" sz="2000" dirty="0" smtClean="0">
              <a:solidFill>
                <a:schemeClr val="tx1"/>
              </a:solidFill>
              <a:latin typeface="Times New Roman" pitchFamily="18" charset="0"/>
              <a:cs typeface="Times New Roman" pitchFamily="18" charset="0"/>
            </a:endParaRPr>
          </a:p>
          <a:p>
            <a:pPr marL="0" indent="0" algn="just">
              <a:lnSpc>
                <a:spcPct val="100000"/>
              </a:lnSpc>
              <a:buNone/>
            </a:pPr>
            <a:r>
              <a:rPr lang="en-US" sz="2000" b="1" dirty="0" smtClean="0">
                <a:solidFill>
                  <a:schemeClr val="tx1"/>
                </a:solidFill>
                <a:latin typeface="Times New Roman" pitchFamily="18" charset="0"/>
                <a:cs typeface="Times New Roman" pitchFamily="18" charset="0"/>
              </a:rPr>
              <a:t>   File Attributes</a:t>
            </a:r>
          </a:p>
          <a:p>
            <a:pPr marL="342900" indent="-342900" algn="just">
              <a:lnSpc>
                <a:spcPct val="100000"/>
              </a:lnSpc>
              <a:buFont typeface="Arial" pitchFamily="34" charset="0"/>
              <a:buChar char="•"/>
            </a:pPr>
            <a:r>
              <a:rPr lang="en-US" sz="2000" b="1" dirty="0" smtClean="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Archive </a:t>
            </a:r>
          </a:p>
          <a:p>
            <a:pPr marL="342900" indent="-342900"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	hidden</a:t>
            </a:r>
          </a:p>
          <a:p>
            <a:pPr marL="342900" indent="-342900"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	System</a:t>
            </a:r>
          </a:p>
          <a:p>
            <a:pPr marL="342900" indent="-342900"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	Read-only</a:t>
            </a:r>
          </a:p>
          <a:p>
            <a:pPr marL="342900" indent="-342900"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	Compressed</a:t>
            </a:r>
          </a:p>
          <a:p>
            <a:pPr marL="342900" indent="-342900"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	Encrypted</a:t>
            </a:r>
          </a:p>
          <a:p>
            <a:pPr marL="342900" indent="-342900" algn="just">
              <a:lnSpc>
                <a:spcPct val="100000"/>
              </a:lnSpc>
              <a:buFont typeface="Arial" pitchFamily="34" charset="0"/>
              <a:buChar char="•"/>
            </a:pPr>
            <a:r>
              <a:rPr lang="en-US" sz="2000" dirty="0" smtClean="0">
                <a:solidFill>
                  <a:schemeClr val="tx1"/>
                </a:solidFill>
                <a:latin typeface="Times New Roman" pitchFamily="18" charset="0"/>
                <a:cs typeface="Times New Roman" pitchFamily="18" charset="0"/>
              </a:rPr>
              <a:t>	Write</a:t>
            </a:r>
            <a:endParaRPr lang="en-US" sz="2000" dirty="0">
              <a:solidFill>
                <a:schemeClr val="tx1"/>
              </a:solidFill>
              <a:latin typeface="Times New Roman" pitchFamily="18" charset="0"/>
              <a:cs typeface="Times New Roman" pitchFamily="18" charset="0"/>
            </a:endParaRPr>
          </a:p>
        </p:txBody>
      </p:sp>
      <p:sp>
        <p:nvSpPr>
          <p:cNvPr id="4" name="Title 1"/>
          <p:cNvSpPr txBox="1">
            <a:spLocks/>
          </p:cNvSpPr>
          <p:nvPr/>
        </p:nvSpPr>
        <p:spPr>
          <a:xfrm>
            <a:off x="-1752600" y="147796"/>
            <a:ext cx="8262453" cy="863601"/>
          </a:xfrm>
          <a:prstGeom prst="rect">
            <a:avLst/>
          </a:prstGeom>
        </p:spPr>
        <p:txBody>
          <a:bodyPr vert="horz" lIns="297529" tIns="33059" rIns="165294" bIns="33059" rtlCol="0" anchor="ctr">
            <a:normAutofit/>
          </a:bodyPr>
          <a:lstStyle>
            <a:lvl1pPr algn="l" defTabSz="914342" rtl="0" eaLnBrk="1" latinLnBrk="0" hangingPunct="1">
              <a:lnSpc>
                <a:spcPct val="85000"/>
              </a:lnSpc>
              <a:spcBef>
                <a:spcPct val="0"/>
              </a:spcBef>
              <a:buNone/>
              <a:defRPr sz="3200" b="0" kern="1200">
                <a:solidFill>
                  <a:srgbClr val="263147"/>
                </a:solidFill>
                <a:latin typeface="+mj-lt"/>
                <a:ea typeface="+mj-ea"/>
                <a:cs typeface="+mj-cs"/>
              </a:defRPr>
            </a:lvl1pPr>
          </a:lstStyle>
          <a:p>
            <a:r>
              <a:rPr lang="en-US" sz="4000" b="1" dirty="0" smtClean="0">
                <a:solidFill>
                  <a:schemeClr val="tx1"/>
                </a:solidFill>
                <a:latin typeface="Times New Roman" pitchFamily="18" charset="0"/>
                <a:cs typeface="Times New Roman" pitchFamily="18" charset="0"/>
              </a:rPr>
              <a:t>					File System</a:t>
            </a:r>
            <a:endParaRPr lang="en-US" sz="40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385756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solidFill>
                  <a:schemeClr val="tx1"/>
                </a:solidFill>
                <a:latin typeface="Times New Roman" pitchFamily="18" charset="0"/>
                <a:cs typeface="Times New Roman" pitchFamily="18" charset="0"/>
              </a:rPr>
              <a:t>FAT</a:t>
            </a:r>
            <a:endParaRPr lang="en-US" sz="40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228600" y="1371600"/>
            <a:ext cx="8544207" cy="5232202"/>
          </a:xfrm>
        </p:spPr>
        <p:txBody>
          <a:bodyPr/>
          <a:lstStyle/>
          <a:p>
            <a:pPr algn="just">
              <a:lnSpc>
                <a:spcPct val="100000"/>
              </a:lnSpc>
              <a:buFont typeface="Arial" pitchFamily="34" charset="0"/>
              <a:buChar char="•"/>
            </a:pPr>
            <a:r>
              <a:rPr lang="en-US" sz="2000" dirty="0" smtClean="0">
                <a:solidFill>
                  <a:schemeClr val="tx1">
                    <a:lumMod val="50000"/>
                  </a:schemeClr>
                </a:solidFill>
                <a:latin typeface="Times New Roman" pitchFamily="18" charset="0"/>
                <a:cs typeface="Times New Roman" pitchFamily="18" charset="0"/>
              </a:rPr>
              <a:t>Designed </a:t>
            </a:r>
            <a:r>
              <a:rPr lang="en-US" sz="2000" dirty="0" smtClean="0">
                <a:solidFill>
                  <a:schemeClr val="tx1">
                    <a:lumMod val="50000"/>
                  </a:schemeClr>
                </a:solidFill>
                <a:latin typeface="Times New Roman" pitchFamily="18" charset="0"/>
                <a:cs typeface="Times New Roman" pitchFamily="18" charset="0"/>
              </a:rPr>
              <a:t>for small disks and simple folder structure</a:t>
            </a:r>
            <a:r>
              <a:rPr lang="en-US" sz="2000" dirty="0" smtClean="0">
                <a:solidFill>
                  <a:schemeClr val="tx1">
                    <a:lumMod val="50000"/>
                  </a:schemeClr>
                </a:solidFill>
                <a:latin typeface="Times New Roman" pitchFamily="18" charset="0"/>
                <a:cs typeface="Times New Roman" pitchFamily="18" charset="0"/>
              </a:rPr>
              <a:t>.</a:t>
            </a: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buFont typeface="Arial" pitchFamily="34" charset="0"/>
              <a:buChar char="•"/>
            </a:pPr>
            <a:r>
              <a:rPr lang="en-US" sz="2000" dirty="0" smtClean="0">
                <a:solidFill>
                  <a:schemeClr val="tx1">
                    <a:lumMod val="50000"/>
                  </a:schemeClr>
                </a:solidFill>
                <a:latin typeface="Times New Roman" pitchFamily="18" charset="0"/>
                <a:cs typeface="Times New Roman" pitchFamily="18" charset="0"/>
              </a:rPr>
              <a:t>Two copies of the allocation table are stored on the volume. Suppose one gets corrupted other file allocation table is used.</a:t>
            </a:r>
          </a:p>
          <a:p>
            <a:pPr algn="just">
              <a:lnSpc>
                <a:spcPct val="100000"/>
              </a:lnSpc>
              <a:buFont typeface="Arial" pitchFamily="34" charset="0"/>
              <a:buChar char="•"/>
            </a:pPr>
            <a:r>
              <a:rPr lang="en-US" sz="2000" dirty="0" smtClean="0">
                <a:solidFill>
                  <a:schemeClr val="tx1">
                    <a:lumMod val="50000"/>
                  </a:schemeClr>
                </a:solidFill>
                <a:latin typeface="Times New Roman" pitchFamily="18" charset="0"/>
                <a:cs typeface="Times New Roman" pitchFamily="18" charset="0"/>
              </a:rPr>
              <a:t>A volume formatted with FAT is allocated in </a:t>
            </a:r>
            <a:r>
              <a:rPr lang="en-US" sz="2000" dirty="0" smtClean="0">
                <a:solidFill>
                  <a:schemeClr val="tx1">
                    <a:lumMod val="50000"/>
                  </a:schemeClr>
                </a:solidFill>
                <a:latin typeface="Times New Roman" pitchFamily="18" charset="0"/>
                <a:cs typeface="Times New Roman" pitchFamily="18" charset="0"/>
              </a:rPr>
              <a:t>clusters.</a:t>
            </a: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buFont typeface="Arial" pitchFamily="34" charset="0"/>
              <a:buChar char="•"/>
            </a:pPr>
            <a:r>
              <a:rPr lang="en-US" sz="2000" dirty="0" smtClean="0">
                <a:solidFill>
                  <a:schemeClr val="tx1">
                    <a:lumMod val="50000"/>
                  </a:schemeClr>
                </a:solidFill>
                <a:latin typeface="Times New Roman" pitchFamily="18" charset="0"/>
                <a:cs typeface="Times New Roman" pitchFamily="18" charset="0"/>
              </a:rPr>
              <a:t>Versions:</a:t>
            </a:r>
          </a:p>
          <a:p>
            <a:pPr marL="517922" lvl="1" indent="-342900" algn="just">
              <a:lnSpc>
                <a:spcPct val="100000"/>
              </a:lnSpc>
              <a:buFont typeface="Wingdings" pitchFamily="2" charset="2"/>
              <a:buChar char="q"/>
            </a:pPr>
            <a:r>
              <a:rPr lang="en-US" sz="2000" dirty="0" smtClean="0">
                <a:solidFill>
                  <a:schemeClr val="tx1">
                    <a:lumMod val="50000"/>
                  </a:schemeClr>
                </a:solidFill>
                <a:latin typeface="Times New Roman" pitchFamily="18" charset="0"/>
                <a:cs typeface="Times New Roman" pitchFamily="18" charset="0"/>
              </a:rPr>
              <a:t>FAT12</a:t>
            </a:r>
          </a:p>
          <a:p>
            <a:pPr marL="517922" lvl="1" indent="-342900" algn="just">
              <a:lnSpc>
                <a:spcPct val="100000"/>
              </a:lnSpc>
              <a:buFont typeface="Wingdings" pitchFamily="2" charset="2"/>
              <a:buChar char="q"/>
            </a:pPr>
            <a:r>
              <a:rPr lang="en-US" sz="2000" dirty="0" smtClean="0">
                <a:solidFill>
                  <a:schemeClr val="tx1">
                    <a:lumMod val="50000"/>
                  </a:schemeClr>
                </a:solidFill>
                <a:latin typeface="Times New Roman" pitchFamily="18" charset="0"/>
                <a:cs typeface="Times New Roman" pitchFamily="18" charset="0"/>
              </a:rPr>
              <a:t>FAT16</a:t>
            </a:r>
          </a:p>
          <a:p>
            <a:pPr marL="517922" lvl="1" indent="-342900" algn="just">
              <a:lnSpc>
                <a:spcPct val="100000"/>
              </a:lnSpc>
              <a:buFont typeface="Wingdings" pitchFamily="2" charset="2"/>
              <a:buChar char="q"/>
            </a:pPr>
            <a:r>
              <a:rPr lang="en-US" sz="2000" dirty="0" smtClean="0">
                <a:solidFill>
                  <a:schemeClr val="tx1">
                    <a:lumMod val="50000"/>
                  </a:schemeClr>
                </a:solidFill>
                <a:latin typeface="Times New Roman" pitchFamily="18" charset="0"/>
                <a:cs typeface="Times New Roman" pitchFamily="18" charset="0"/>
              </a:rPr>
              <a:t>FAT32</a:t>
            </a:r>
          </a:p>
          <a:p>
            <a:pPr marL="517922" lvl="1" indent="-342900" algn="just">
              <a:lnSpc>
                <a:spcPct val="100000"/>
              </a:lnSpc>
              <a:buFont typeface="Wingdings" pitchFamily="2" charset="2"/>
              <a:buChar char="q"/>
            </a:pPr>
            <a:r>
              <a:rPr lang="en-US" sz="2000" dirty="0" err="1" smtClean="0">
                <a:solidFill>
                  <a:schemeClr val="tx1">
                    <a:lumMod val="50000"/>
                  </a:schemeClr>
                </a:solidFill>
                <a:latin typeface="Times New Roman" pitchFamily="18" charset="0"/>
                <a:cs typeface="Times New Roman" pitchFamily="18" charset="0"/>
              </a:rPr>
              <a:t>ExFAT</a:t>
            </a: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buFont typeface="Arial" pitchFamily="34" charset="0"/>
              <a:buChar char="•"/>
            </a:pP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pPr>
            <a:r>
              <a:rPr lang="en-US" sz="2000" dirty="0" smtClean="0">
                <a:solidFill>
                  <a:schemeClr val="tx1">
                    <a:lumMod val="50000"/>
                  </a:schemeClr>
                </a:solidFill>
                <a:latin typeface="Times New Roman" pitchFamily="18" charset="0"/>
                <a:cs typeface="Times New Roman" pitchFamily="18" charset="0"/>
              </a:rPr>
              <a:t>Structure of FAT volume</a:t>
            </a:r>
          </a:p>
          <a:p>
            <a:pPr algn="just">
              <a:lnSpc>
                <a:spcPct val="100000"/>
              </a:lnSpc>
            </a:pP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buFont typeface="Arial" pitchFamily="34" charset="0"/>
              <a:buChar char="•"/>
            </a:pP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pP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buFont typeface="Arial" pitchFamily="34" charset="0"/>
              <a:buChar char="•"/>
            </a:pP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buFont typeface="Arial" pitchFamily="34" charset="0"/>
              <a:buChar char="•"/>
            </a:pPr>
            <a:endParaRPr lang="en-US" sz="2000" dirty="0" smtClean="0">
              <a:solidFill>
                <a:schemeClr val="tx1">
                  <a:lumMod val="50000"/>
                </a:schemeClr>
              </a:solidFill>
              <a:latin typeface="Times New Roman" pitchFamily="18" charset="0"/>
              <a:cs typeface="Times New Roman" pitchFamily="18" charset="0"/>
            </a:endParaRPr>
          </a:p>
          <a:p>
            <a:pPr algn="just">
              <a:lnSpc>
                <a:spcPct val="100000"/>
              </a:lnSpc>
            </a:pPr>
            <a:endParaRPr lang="en-US" sz="2000" dirty="0">
              <a:solidFill>
                <a:schemeClr val="tx1">
                  <a:lumMod val="50000"/>
                </a:schemeClr>
              </a:solidFill>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362197407"/>
              </p:ext>
            </p:extLst>
          </p:nvPr>
        </p:nvGraphicFramePr>
        <p:xfrm>
          <a:off x="228600" y="4953000"/>
          <a:ext cx="6096000" cy="73152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r>
                        <a:rPr lang="en-US" sz="1400" dirty="0" smtClean="0">
                          <a:latin typeface="Times New Roman" pitchFamily="18" charset="0"/>
                          <a:cs typeface="Times New Roman" pitchFamily="18" charset="0"/>
                        </a:rPr>
                        <a:t>Partition boot sector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Reserved</a:t>
                      </a:r>
                      <a:r>
                        <a:rPr lang="en-US" sz="1400" baseline="0" dirty="0" smtClean="0">
                          <a:latin typeface="Times New Roman" pitchFamily="18" charset="0"/>
                          <a:cs typeface="Times New Roman" pitchFamily="18" charset="0"/>
                        </a:rPr>
                        <a:t> sector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FAT1</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FAT2</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Root folder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Other Folder and file</a:t>
                      </a:r>
                      <a:endParaRPr lang="en-US" sz="14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13887718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lgn="ctr"/>
            <a:r>
              <a:rPr lang="en-US" sz="4000" b="1" dirty="0" smtClean="0">
                <a:solidFill>
                  <a:schemeClr val="tx1"/>
                </a:solidFill>
                <a:latin typeface="Times New Roman" pitchFamily="18" charset="0"/>
                <a:cs typeface="Times New Roman" pitchFamily="18" charset="0"/>
              </a:rPr>
              <a:t> NTFS</a:t>
            </a:r>
            <a:endParaRPr lang="en-US" sz="40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02931" y="1465507"/>
            <a:ext cx="8544207" cy="4798988"/>
          </a:xfrm>
        </p:spPr>
        <p:txBody>
          <a:bodyPr/>
          <a:lstStyle/>
          <a:p>
            <a:pPr>
              <a:buFont typeface="Arial" pitchFamily="34" charset="0"/>
              <a:buChar char="•"/>
            </a:pPr>
            <a:r>
              <a:rPr lang="en-US" sz="2000" dirty="0" smtClean="0">
                <a:solidFill>
                  <a:schemeClr val="tx1"/>
                </a:solidFill>
                <a:latin typeface="Times New Roman" pitchFamily="18" charset="0"/>
                <a:cs typeface="Times New Roman" pitchFamily="18" charset="0"/>
              </a:rPr>
              <a:t>Versions</a:t>
            </a:r>
          </a:p>
          <a:p>
            <a:r>
              <a:rPr lang="en-US" sz="2000" dirty="0" smtClean="0">
                <a:solidFill>
                  <a:schemeClr val="tx1"/>
                </a:solidFill>
                <a:latin typeface="Times New Roman" pitchFamily="18" charset="0"/>
                <a:cs typeface="Times New Roman" pitchFamily="18" charset="0"/>
              </a:rPr>
              <a:t>V1.1</a:t>
            </a:r>
          </a:p>
          <a:p>
            <a:r>
              <a:rPr lang="en-US" sz="2000" dirty="0" smtClean="0">
                <a:solidFill>
                  <a:schemeClr val="tx1"/>
                </a:solidFill>
                <a:latin typeface="Times New Roman" pitchFamily="18" charset="0"/>
                <a:cs typeface="Times New Roman" pitchFamily="18" charset="0"/>
              </a:rPr>
              <a:t>V1.2</a:t>
            </a:r>
          </a:p>
          <a:p>
            <a:r>
              <a:rPr lang="en-US" sz="2000" dirty="0" smtClean="0">
                <a:solidFill>
                  <a:schemeClr val="tx1"/>
                </a:solidFill>
                <a:latin typeface="Times New Roman" pitchFamily="18" charset="0"/>
                <a:cs typeface="Times New Roman" pitchFamily="18" charset="0"/>
              </a:rPr>
              <a:t>V3.0</a:t>
            </a:r>
          </a:p>
          <a:p>
            <a:r>
              <a:rPr lang="en-US" sz="2000" dirty="0" smtClean="0">
                <a:solidFill>
                  <a:schemeClr val="tx1"/>
                </a:solidFill>
                <a:latin typeface="Times New Roman" pitchFamily="18" charset="0"/>
                <a:cs typeface="Times New Roman" pitchFamily="18" charset="0"/>
              </a:rPr>
              <a:t>V3.1</a:t>
            </a:r>
          </a:p>
          <a:p>
            <a:pPr>
              <a:buFont typeface="Arial" pitchFamily="34" charset="0"/>
              <a:buChar char="•"/>
            </a:pPr>
            <a:endParaRPr lang="en-US" sz="2000" dirty="0" smtClean="0">
              <a:solidFill>
                <a:schemeClr val="tx1"/>
              </a:solidFill>
              <a:latin typeface="Times New Roman" pitchFamily="18" charset="0"/>
              <a:cs typeface="Times New Roman" pitchFamily="18" charset="0"/>
            </a:endParaRPr>
          </a:p>
          <a:p>
            <a:pPr>
              <a:buFont typeface="Arial" pitchFamily="34" charset="0"/>
              <a:buChar char="•"/>
            </a:pPr>
            <a:r>
              <a:rPr lang="en-US" sz="2000" dirty="0" smtClean="0">
                <a:solidFill>
                  <a:schemeClr val="tx1"/>
                </a:solidFill>
                <a:latin typeface="Times New Roman" pitchFamily="18" charset="0"/>
                <a:cs typeface="Times New Roman" pitchFamily="18" charset="0"/>
              </a:rPr>
              <a:t>File size of NTFS is 16TB.</a:t>
            </a:r>
          </a:p>
          <a:p>
            <a:pPr>
              <a:buFont typeface="Arial" pitchFamily="34" charset="0"/>
              <a:buChar char="•"/>
            </a:pPr>
            <a:endParaRPr lang="en-US" sz="2000" dirty="0" smtClean="0">
              <a:solidFill>
                <a:schemeClr val="tx1"/>
              </a:solidFill>
              <a:latin typeface="Times New Roman" pitchFamily="18" charset="0"/>
              <a:cs typeface="Times New Roman" pitchFamily="18" charset="0"/>
            </a:endParaRPr>
          </a:p>
          <a:p>
            <a:pPr>
              <a:buFont typeface="Arial" pitchFamily="34" charset="0"/>
              <a:buChar char="•"/>
            </a:pPr>
            <a:r>
              <a:rPr lang="en-US" sz="2000" dirty="0" smtClean="0">
                <a:solidFill>
                  <a:schemeClr val="tx1"/>
                </a:solidFill>
                <a:latin typeface="Times New Roman" pitchFamily="18" charset="0"/>
                <a:cs typeface="Times New Roman" pitchFamily="18" charset="0"/>
              </a:rPr>
              <a:t>Secure-Encryption.</a:t>
            </a:r>
          </a:p>
          <a:p>
            <a:pPr>
              <a:buFont typeface="Arial" pitchFamily="34" charset="0"/>
              <a:buChar char="•"/>
            </a:pPr>
            <a:endParaRPr lang="en-US" sz="2000" dirty="0" smtClean="0">
              <a:solidFill>
                <a:schemeClr val="tx1"/>
              </a:solidFill>
              <a:latin typeface="Times New Roman" pitchFamily="18" charset="0"/>
              <a:cs typeface="Times New Roman" pitchFamily="18" charset="0"/>
            </a:endParaRPr>
          </a:p>
          <a:p>
            <a:pPr>
              <a:buFont typeface="Arial" pitchFamily="34" charset="0"/>
              <a:buChar char="•"/>
            </a:pPr>
            <a:r>
              <a:rPr lang="en-US" sz="2000" dirty="0" smtClean="0">
                <a:solidFill>
                  <a:schemeClr val="tx1"/>
                </a:solidFill>
                <a:latin typeface="Times New Roman" pitchFamily="18" charset="0"/>
                <a:cs typeface="Times New Roman" pitchFamily="18" charset="0"/>
              </a:rPr>
              <a:t>We can not convert NTFS to FAT32.</a:t>
            </a:r>
          </a:p>
          <a:p>
            <a:pPr>
              <a:buFont typeface="Arial" pitchFamily="34" charset="0"/>
              <a:buChar char="•"/>
            </a:pPr>
            <a:endParaRPr lang="en-US" sz="2000" dirty="0" smtClean="0">
              <a:solidFill>
                <a:schemeClr val="tx1"/>
              </a:solidFill>
              <a:latin typeface="Times New Roman" pitchFamily="18" charset="0"/>
              <a:cs typeface="Times New Roman" pitchFamily="18" charset="0"/>
            </a:endParaRPr>
          </a:p>
          <a:p>
            <a:pPr>
              <a:buFont typeface="Arial" pitchFamily="34" charset="0"/>
              <a:buChar char="•"/>
            </a:pPr>
            <a:r>
              <a:rPr lang="en-US" sz="2000" dirty="0" smtClean="0">
                <a:solidFill>
                  <a:schemeClr val="tx1"/>
                </a:solidFill>
                <a:latin typeface="Times New Roman" pitchFamily="18" charset="0"/>
                <a:cs typeface="Times New Roman" pitchFamily="18" charset="0"/>
              </a:rPr>
              <a:t>We can compress the files in it.</a:t>
            </a:r>
          </a:p>
          <a:p>
            <a:endParaRPr lang="en-US" sz="2000" dirty="0" smtClean="0">
              <a:solidFill>
                <a:schemeClr val="tx1"/>
              </a:solidFill>
              <a:latin typeface="Times New Roman" pitchFamily="18" charset="0"/>
              <a:cs typeface="Times New Roman" pitchFamily="18" charset="0"/>
            </a:endParaRPr>
          </a:p>
          <a:p>
            <a:pPr>
              <a:buFont typeface="Arial" pitchFamily="34" charset="0"/>
              <a:buChar char="•"/>
            </a:pPr>
            <a:r>
              <a:rPr lang="en-US" sz="2000" dirty="0" smtClean="0">
                <a:solidFill>
                  <a:schemeClr val="tx1"/>
                </a:solidFill>
                <a:latin typeface="Times New Roman" pitchFamily="18" charset="0"/>
                <a:cs typeface="Times New Roman" pitchFamily="18" charset="0"/>
              </a:rPr>
              <a:t>Supported by Windows vista, windows server 2003, windows 2000</a:t>
            </a:r>
            <a:r>
              <a:rPr lang="en-US" dirty="0" smtClean="0"/>
              <a:t>. </a:t>
            </a:r>
          </a:p>
          <a:p>
            <a:pPr>
              <a:buFont typeface="Arial" pitchFamily="34" charset="0"/>
              <a:buChar char="•"/>
            </a:pPr>
            <a:endParaRPr lang="en-US" dirty="0" smtClean="0"/>
          </a:p>
          <a:p>
            <a:pPr>
              <a:buFont typeface="Arial" pitchFamily="34" charset="0"/>
              <a:buChar char="•"/>
            </a:pPr>
            <a:endParaRPr lang="en-US" dirty="0"/>
          </a:p>
        </p:txBody>
      </p:sp>
    </p:spTree>
    <p:extLst>
      <p:ext uri="{BB962C8B-B14F-4D97-AF65-F5344CB8AC3E}">
        <p14:creationId xmlns:p14="http://schemas.microsoft.com/office/powerpoint/2010/main" val="3902891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MANAGEMENT MECHANISM</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727909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a:latin typeface="Times New Roman" pitchFamily="18" charset="0"/>
                <a:cs typeface="Times New Roman" pitchFamily="18" charset="0"/>
              </a:rPr>
              <a:t>WINDOWS REGISTRY</a:t>
            </a:r>
            <a:endParaRPr lang="en-US" dirty="0"/>
          </a:p>
        </p:txBody>
      </p:sp>
      <p:sp>
        <p:nvSpPr>
          <p:cNvPr id="3" name="Content Placeholder 2"/>
          <p:cNvSpPr>
            <a:spLocks noGrp="1"/>
          </p:cNvSpPr>
          <p:nvPr>
            <p:ph idx="1"/>
          </p:nvPr>
        </p:nvSpPr>
        <p:spPr>
          <a:xfrm>
            <a:off x="309801" y="914400"/>
            <a:ext cx="8528209" cy="4849813"/>
          </a:xfrm>
        </p:spPr>
        <p:txBody>
          <a:bodyPr>
            <a:normAutofit/>
          </a:bodyPr>
          <a:lstStyle/>
          <a:p>
            <a:pPr algn="just">
              <a:lnSpc>
                <a:spcPct val="150000"/>
              </a:lnSpc>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registry is a hierarchical database that stores low-level settings for the Microsoft Windows operating system and for applications that opt to use the registry. The kernel, device drivers, services, Security Accounts Manager (SAM</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and user interface can all use the registry.</a:t>
            </a:r>
          </a:p>
          <a:p>
            <a:pPr algn="just"/>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736" y="2948572"/>
            <a:ext cx="6204127" cy="3200400"/>
          </a:xfrm>
          <a:prstGeom prst="rect">
            <a:avLst/>
          </a:prstGeom>
        </p:spPr>
      </p:pic>
    </p:spTree>
    <p:extLst>
      <p:ext uri="{BB962C8B-B14F-4D97-AF65-F5344CB8AC3E}">
        <p14:creationId xmlns:p14="http://schemas.microsoft.com/office/powerpoint/2010/main" val="2308973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639762"/>
          </a:xfrm>
        </p:spPr>
        <p:txBody>
          <a:bodyPr>
            <a:normAutofit/>
          </a:bodyPr>
          <a:lstStyle/>
          <a:p>
            <a:pPr algn="l"/>
            <a:r>
              <a:rPr lang="en-US" sz="2000" b="1" dirty="0" smtClean="0">
                <a:latin typeface="Times New Roman" pitchFamily="18" charset="0"/>
                <a:cs typeface="Times New Roman" pitchFamily="18" charset="0"/>
              </a:rPr>
              <a:t>STRUCTURES IN REGISTRY</a:t>
            </a:r>
            <a:endParaRPr lang="en-US" sz="2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990600"/>
            <a:ext cx="8229600" cy="4724400"/>
          </a:xfrm>
        </p:spPr>
        <p:txBody>
          <a:bodyPr>
            <a:normAutofit/>
          </a:bodyPr>
          <a:lstStyle/>
          <a:p>
            <a:pPr marL="342900" indent="-342900" algn="just">
              <a:lnSpc>
                <a:spcPct val="100000"/>
              </a:lnSpc>
              <a:buFont typeface="Wingdings" pitchFamily="2" charset="2"/>
              <a:buChar char="§"/>
            </a:pPr>
            <a:r>
              <a:rPr lang="en-US" sz="1800" dirty="0">
                <a:latin typeface="Times New Roman" pitchFamily="18" charset="0"/>
                <a:cs typeface="Times New Roman" pitchFamily="18" charset="0"/>
              </a:rPr>
              <a:t>The registry contains two basic elements: keys and values</a:t>
            </a:r>
            <a:r>
              <a:rPr lang="en-US" sz="1800" dirty="0" smtClean="0">
                <a:latin typeface="Times New Roman" pitchFamily="18" charset="0"/>
                <a:cs typeface="Times New Roman" pitchFamily="18" charset="0"/>
              </a:rPr>
              <a:t>.</a:t>
            </a:r>
          </a:p>
          <a:p>
            <a:pPr marL="342900" indent="-342900" algn="just">
              <a:lnSpc>
                <a:spcPct val="100000"/>
              </a:lnSpc>
              <a:buFont typeface="Wingdings" pitchFamily="2" charset="2"/>
              <a:buChar char="§"/>
            </a:pPr>
            <a:r>
              <a:rPr lang="en-US" sz="1800" dirty="0">
                <a:latin typeface="Times New Roman" pitchFamily="18" charset="0"/>
                <a:cs typeface="Times New Roman" pitchFamily="18" charset="0"/>
              </a:rPr>
              <a:t>Registry keys are container objects similar to folders</a:t>
            </a:r>
            <a:r>
              <a:rPr lang="en-US" sz="1800" dirty="0" smtClean="0">
                <a:latin typeface="Times New Roman" pitchFamily="18" charset="0"/>
                <a:cs typeface="Times New Roman" pitchFamily="18" charset="0"/>
              </a:rPr>
              <a:t>.</a:t>
            </a:r>
          </a:p>
          <a:p>
            <a:pPr marL="342900" indent="-342900" algn="just">
              <a:lnSpc>
                <a:spcPct val="100000"/>
              </a:lnSpc>
              <a:buFont typeface="Wingdings" pitchFamily="2" charset="2"/>
              <a:buChar char="§"/>
            </a:pPr>
            <a:r>
              <a:rPr lang="en-US" sz="1800" dirty="0">
                <a:latin typeface="Times New Roman" pitchFamily="18" charset="0"/>
                <a:cs typeface="Times New Roman" pitchFamily="18" charset="0"/>
              </a:rPr>
              <a:t>Keys may contain values and subkeys. </a:t>
            </a:r>
            <a:endParaRPr lang="en-US" sz="1800" dirty="0" smtClean="0">
              <a:latin typeface="Times New Roman" pitchFamily="18" charset="0"/>
              <a:cs typeface="Times New Roman" pitchFamily="18" charset="0"/>
            </a:endParaRPr>
          </a:p>
          <a:p>
            <a:pPr marL="342900" indent="-342900" algn="just">
              <a:lnSpc>
                <a:spcPct val="100000"/>
              </a:lnSpc>
              <a:buFont typeface="Wingdings" pitchFamily="2" charset="2"/>
              <a:buChar char="§"/>
            </a:pPr>
            <a:r>
              <a:rPr lang="en-US" sz="1800" dirty="0">
                <a:latin typeface="Times New Roman" pitchFamily="18" charset="0"/>
                <a:cs typeface="Times New Roman" pitchFamily="18" charset="0"/>
              </a:rPr>
              <a:t>Registry values are name/data pairs stored within keys. </a:t>
            </a:r>
            <a:endParaRPr lang="en-US" sz="1800" dirty="0" smtClean="0">
              <a:latin typeface="Times New Roman" pitchFamily="18" charset="0"/>
              <a:cs typeface="Times New Roman" pitchFamily="18" charset="0"/>
            </a:endParaRPr>
          </a:p>
          <a:p>
            <a:pPr marL="342900" indent="-342900" algn="just">
              <a:lnSpc>
                <a:spcPct val="100000"/>
              </a:lnSpc>
              <a:buFont typeface="Wingdings" pitchFamily="2" charset="2"/>
              <a:buChar char="§"/>
            </a:pPr>
            <a:r>
              <a:rPr lang="en-US" sz="1800" dirty="0" smtClean="0">
                <a:latin typeface="Times New Roman" pitchFamily="18" charset="0"/>
                <a:cs typeface="Times New Roman" pitchFamily="18" charset="0"/>
              </a:rPr>
              <a:t>A</a:t>
            </a:r>
            <a:r>
              <a:rPr lang="en-US" sz="1800" dirty="0">
                <a:latin typeface="Times New Roman" pitchFamily="18" charset="0"/>
                <a:cs typeface="Times New Roman" pitchFamily="18" charset="0"/>
              </a:rPr>
              <a:t> hive is a logical group of keys, </a:t>
            </a:r>
            <a:r>
              <a:rPr lang="en-US" sz="1800" dirty="0" smtClean="0">
                <a:latin typeface="Times New Roman" pitchFamily="18" charset="0"/>
                <a:cs typeface="Times New Roman" pitchFamily="18" charset="0"/>
              </a:rPr>
              <a:t>sub keys, </a:t>
            </a:r>
            <a:r>
              <a:rPr lang="en-US" sz="1800" dirty="0">
                <a:latin typeface="Times New Roman" pitchFamily="18" charset="0"/>
                <a:cs typeface="Times New Roman" pitchFamily="18" charset="0"/>
              </a:rPr>
              <a:t>and values in the </a:t>
            </a:r>
            <a:r>
              <a:rPr lang="en-US" sz="1800" dirty="0" smtClean="0">
                <a:latin typeface="Times New Roman" pitchFamily="18" charset="0"/>
                <a:cs typeface="Times New Roman" pitchFamily="18" charset="0"/>
              </a:rPr>
              <a:t>registry.</a:t>
            </a:r>
          </a:p>
          <a:p>
            <a:pPr marL="342900" indent="-342900" algn="just">
              <a:lnSpc>
                <a:spcPct val="100000"/>
              </a:lnSpc>
              <a:buFont typeface="Wingdings" pitchFamily="2" charset="2"/>
              <a:buChar char="§"/>
            </a:pPr>
            <a:r>
              <a:rPr lang="en-US" sz="1800" dirty="0" smtClean="0">
                <a:latin typeface="Times New Roman" pitchFamily="18" charset="0"/>
                <a:cs typeface="Times New Roman" pitchFamily="18" charset="0"/>
              </a:rPr>
              <a:t>There are five hives of the registry:</a:t>
            </a:r>
          </a:p>
          <a:p>
            <a:pPr lvl="1" algn="just">
              <a:lnSpc>
                <a:spcPct val="100000"/>
              </a:lnSpc>
              <a:buFont typeface="+mj-lt"/>
              <a:buAutoNum type="arabicPeriod"/>
            </a:pPr>
            <a:r>
              <a:rPr lang="en-US" sz="1800" dirty="0" smtClean="0">
                <a:latin typeface="Times New Roman" pitchFamily="18" charset="0"/>
                <a:cs typeface="Times New Roman" pitchFamily="18" charset="0"/>
              </a:rPr>
              <a:t>HKEY_LOCAL_MACHINE </a:t>
            </a:r>
            <a:r>
              <a:rPr lang="en-US" sz="1800" dirty="0">
                <a:latin typeface="Times New Roman" pitchFamily="18" charset="0"/>
                <a:cs typeface="Times New Roman" pitchFamily="18" charset="0"/>
              </a:rPr>
              <a:t>or </a:t>
            </a:r>
            <a:r>
              <a:rPr lang="en-US" sz="1800" dirty="0" smtClean="0">
                <a:latin typeface="Times New Roman" pitchFamily="18" charset="0"/>
                <a:cs typeface="Times New Roman" pitchFamily="18" charset="0"/>
              </a:rPr>
              <a:t>HKLM</a:t>
            </a:r>
          </a:p>
          <a:p>
            <a:pPr lvl="1" algn="just">
              <a:lnSpc>
                <a:spcPct val="100000"/>
              </a:lnSpc>
              <a:buFont typeface="+mj-lt"/>
              <a:buAutoNum type="arabicPeriod"/>
            </a:pPr>
            <a:r>
              <a:rPr lang="en-US" sz="1800" dirty="0" smtClean="0">
                <a:latin typeface="Times New Roman" pitchFamily="18" charset="0"/>
                <a:cs typeface="Times New Roman" pitchFamily="18" charset="0"/>
              </a:rPr>
              <a:t>HKEY_CURRENT_CONFIG </a:t>
            </a:r>
            <a:r>
              <a:rPr lang="en-US" sz="1800" dirty="0">
                <a:latin typeface="Times New Roman" pitchFamily="18" charset="0"/>
                <a:cs typeface="Times New Roman" pitchFamily="18" charset="0"/>
              </a:rPr>
              <a:t>or </a:t>
            </a:r>
            <a:r>
              <a:rPr lang="en-US" sz="1800" dirty="0" smtClean="0">
                <a:latin typeface="Times New Roman" pitchFamily="18" charset="0"/>
                <a:cs typeface="Times New Roman" pitchFamily="18" charset="0"/>
              </a:rPr>
              <a:t>HKCC</a:t>
            </a:r>
          </a:p>
          <a:p>
            <a:pPr lvl="1" algn="just">
              <a:lnSpc>
                <a:spcPct val="100000"/>
              </a:lnSpc>
              <a:buFont typeface="+mj-lt"/>
              <a:buAutoNum type="arabicPeriod"/>
            </a:pPr>
            <a:r>
              <a:rPr lang="en-US" sz="1800" dirty="0" smtClean="0">
                <a:latin typeface="Times New Roman" pitchFamily="18" charset="0"/>
                <a:cs typeface="Times New Roman" pitchFamily="18" charset="0"/>
              </a:rPr>
              <a:t>HKEY_CLASSES_ROOT </a:t>
            </a:r>
            <a:r>
              <a:rPr lang="en-US" sz="1800" dirty="0">
                <a:latin typeface="Times New Roman" pitchFamily="18" charset="0"/>
                <a:cs typeface="Times New Roman" pitchFamily="18" charset="0"/>
              </a:rPr>
              <a:t>or </a:t>
            </a:r>
            <a:r>
              <a:rPr lang="en-US" sz="1800" dirty="0" smtClean="0">
                <a:latin typeface="Times New Roman" pitchFamily="18" charset="0"/>
                <a:cs typeface="Times New Roman" pitchFamily="18" charset="0"/>
              </a:rPr>
              <a:t>HKCR</a:t>
            </a:r>
          </a:p>
          <a:p>
            <a:pPr lvl="1" algn="just">
              <a:lnSpc>
                <a:spcPct val="100000"/>
              </a:lnSpc>
              <a:buFont typeface="+mj-lt"/>
              <a:buAutoNum type="arabicPeriod"/>
            </a:pPr>
            <a:r>
              <a:rPr lang="en-US" sz="1800" dirty="0" smtClean="0">
                <a:latin typeface="Times New Roman" pitchFamily="18" charset="0"/>
                <a:cs typeface="Times New Roman" pitchFamily="18" charset="0"/>
              </a:rPr>
              <a:t>HKEY_CURRENT_USER </a:t>
            </a:r>
            <a:r>
              <a:rPr lang="en-US" sz="1800" dirty="0">
                <a:latin typeface="Times New Roman" pitchFamily="18" charset="0"/>
                <a:cs typeface="Times New Roman" pitchFamily="18" charset="0"/>
              </a:rPr>
              <a:t>or </a:t>
            </a:r>
            <a:r>
              <a:rPr lang="en-US" sz="1800" dirty="0" smtClean="0">
                <a:latin typeface="Times New Roman" pitchFamily="18" charset="0"/>
                <a:cs typeface="Times New Roman" pitchFamily="18" charset="0"/>
              </a:rPr>
              <a:t>HKCU</a:t>
            </a:r>
          </a:p>
          <a:p>
            <a:pPr lvl="1" algn="just">
              <a:lnSpc>
                <a:spcPct val="100000"/>
              </a:lnSpc>
              <a:buFont typeface="+mj-lt"/>
              <a:buAutoNum type="arabicPeriod"/>
            </a:pPr>
            <a:r>
              <a:rPr lang="en-US" sz="1800" dirty="0" smtClean="0">
                <a:latin typeface="Times New Roman" pitchFamily="18" charset="0"/>
                <a:cs typeface="Times New Roman" pitchFamily="18" charset="0"/>
              </a:rPr>
              <a:t>HKEY_USERS </a:t>
            </a:r>
            <a:r>
              <a:rPr lang="en-US" sz="1800" dirty="0">
                <a:latin typeface="Times New Roman" pitchFamily="18" charset="0"/>
                <a:cs typeface="Times New Roman" pitchFamily="18" charset="0"/>
              </a:rPr>
              <a:t>or HKU</a:t>
            </a:r>
          </a:p>
          <a:p>
            <a:pPr algn="just">
              <a:lnSpc>
                <a:spcPct val="100000"/>
              </a:lnSpc>
            </a:pP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124200"/>
            <a:ext cx="4251960" cy="3202941"/>
          </a:xfrm>
          <a:prstGeom prst="rect">
            <a:avLst/>
          </a:prstGeom>
        </p:spPr>
      </p:pic>
    </p:spTree>
    <p:extLst>
      <p:ext uri="{BB962C8B-B14F-4D97-AF65-F5344CB8AC3E}">
        <p14:creationId xmlns:p14="http://schemas.microsoft.com/office/powerpoint/2010/main" val="811414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762000"/>
          </a:xfrm>
        </p:spPr>
        <p:txBody>
          <a:bodyPr/>
          <a:lstStyle/>
          <a:p>
            <a:pPr algn="l"/>
            <a:r>
              <a:rPr lang="en-US" b="1" dirty="0" smtClean="0">
                <a:latin typeface="Times New Roman" pitchFamily="18" charset="0"/>
                <a:cs typeface="Times New Roman" pitchFamily="18" charset="0"/>
              </a:rPr>
              <a:t>SERVICES</a:t>
            </a:r>
            <a:endParaRPr lang="en-US" b="1"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234863"/>
            <a:ext cx="5991225" cy="4257675"/>
          </a:xfrm>
        </p:spPr>
      </p:pic>
      <p:sp>
        <p:nvSpPr>
          <p:cNvPr id="5" name="TextBox 4"/>
          <p:cNvSpPr txBox="1"/>
          <p:nvPr/>
        </p:nvSpPr>
        <p:spPr>
          <a:xfrm>
            <a:off x="381000" y="1219200"/>
            <a:ext cx="7924800"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A</a:t>
            </a:r>
            <a:r>
              <a:rPr lang="en-US" sz="2400" dirty="0">
                <a:latin typeface="Times New Roman" pitchFamily="18" charset="0"/>
                <a:cs typeface="Times New Roman" pitchFamily="18" charset="0"/>
              </a:rPr>
              <a:t> Windows service is a computer program that operates in the background. </a:t>
            </a:r>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6568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OVERVIEW OF WINDOWS</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505034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DEVICE MANAGEMENT</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943097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a:bodyPr>
          <a:lstStyle/>
          <a:p>
            <a:pPr algn="l"/>
            <a:r>
              <a:rPr lang="en-US" sz="4000" b="1" dirty="0" smtClean="0">
                <a:latin typeface="Times New Roman" pitchFamily="18" charset="0"/>
                <a:cs typeface="Times New Roman" pitchFamily="18" charset="0"/>
              </a:rPr>
              <a:t>DEVICE DRIVERS</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533400" y="1143000"/>
            <a:ext cx="8229600" cy="4525963"/>
          </a:xfrm>
        </p:spPr>
        <p:txBody>
          <a:bodyPr>
            <a:normAutofit/>
          </a:bodyPr>
          <a:lstStyle/>
          <a:p>
            <a:r>
              <a:rPr lang="en-US" sz="1800" dirty="0" smtClean="0">
                <a:latin typeface="Times New Roman" pitchFamily="18" charset="0"/>
                <a:cs typeface="Times New Roman" pitchFamily="18" charset="0"/>
              </a:rPr>
              <a:t>A device driver is a computer program that operates or controls a particular type of device that is attached to a computer</a:t>
            </a:r>
            <a:r>
              <a:rPr lang="en-US" sz="2400" dirty="0" smtClean="0"/>
              <a:t>.</a:t>
            </a:r>
          </a:p>
          <a:p>
            <a:r>
              <a:rPr lang="en-US" sz="1800" dirty="0" smtClean="0">
                <a:latin typeface="Times New Roman" pitchFamily="18" charset="0"/>
                <a:cs typeface="Times New Roman" pitchFamily="18" charset="0"/>
              </a:rPr>
              <a:t>A device controller is a part of a computer system that makes sense of the signals going to, and coming from the CPU.</a:t>
            </a:r>
            <a:endParaRPr lang="en-US" sz="1800" dirty="0">
              <a:latin typeface="Times New Roman" pitchFamily="18" charset="0"/>
              <a:cs typeface="Times New Roman" pitchFamily="18" charset="0"/>
            </a:endParaRPr>
          </a:p>
        </p:txBody>
      </p:sp>
      <p:pic>
        <p:nvPicPr>
          <p:cNvPr id="1026" name="Picture 2" descr="C:\Users\training\Desktop\img_5806e27e272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3124200"/>
            <a:ext cx="5234469"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37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b="1" dirty="0" smtClean="0">
                <a:latin typeface="Times New Roman" pitchFamily="18" charset="0"/>
                <a:cs typeface="Times New Roman" pitchFamily="18" charset="0"/>
              </a:rPr>
              <a:t>HOW TO INSTALL,UNINSTALL AND UPDATE DEVICE DRIVER?</a:t>
            </a:r>
            <a:endParaRPr lang="en-US" sz="2800" b="1" dirty="0">
              <a:latin typeface="Times New Roman" pitchFamily="18" charset="0"/>
              <a:cs typeface="Times New Roman"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0"/>
            <a:ext cx="6911845" cy="5042604"/>
          </a:xfrm>
        </p:spPr>
      </p:pic>
    </p:spTree>
    <p:extLst>
      <p:ext uri="{BB962C8B-B14F-4D97-AF65-F5344CB8AC3E}">
        <p14:creationId xmlns:p14="http://schemas.microsoft.com/office/powerpoint/2010/main" val="2410860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94" y="1447800"/>
            <a:ext cx="8354806" cy="4495800"/>
          </a:xfrm>
          <a:prstGeom prst="rect">
            <a:avLst/>
          </a:prstGeom>
        </p:spPr>
      </p:pic>
      <p:sp>
        <p:nvSpPr>
          <p:cNvPr id="3" name="TextBox 2"/>
          <p:cNvSpPr txBox="1"/>
          <p:nvPr/>
        </p:nvSpPr>
        <p:spPr>
          <a:xfrm>
            <a:off x="457200" y="609600"/>
            <a:ext cx="5029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POWER STATES</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4097468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PROCESS MANAGEMENT</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843987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143000"/>
            <a:ext cx="8153400" cy="1815882"/>
          </a:xfrm>
          <a:prstGeom prst="rect">
            <a:avLst/>
          </a:prstGeom>
          <a:noFill/>
        </p:spPr>
        <p:txBody>
          <a:bodyPr wrap="square" rtlCol="0">
            <a:spAutoFit/>
          </a:bodyPr>
          <a:lstStyle/>
          <a:p>
            <a:pPr marL="571500" indent="-571500" algn="just">
              <a:buFont typeface="Wingdings" pitchFamily="2" charset="2"/>
              <a:buChar char="§"/>
            </a:pPr>
            <a:r>
              <a:rPr lang="en-US" sz="2800" b="1" dirty="0" smtClean="0">
                <a:latin typeface="Times New Roman" pitchFamily="18" charset="0"/>
                <a:cs typeface="Times New Roman" pitchFamily="18" charset="0"/>
              </a:rPr>
              <a:t>Process</a:t>
            </a:r>
          </a:p>
          <a:p>
            <a:pPr lvl="1" algn="just">
              <a:buFont typeface="Wingdings" pitchFamily="2" charset="2"/>
              <a:buChar char="§"/>
            </a:pPr>
            <a:r>
              <a:rPr lang="en-US" sz="2800" dirty="0" smtClean="0">
                <a:latin typeface="Times New Roman" pitchFamily="18" charset="0"/>
                <a:cs typeface="Times New Roman" pitchFamily="18" charset="0"/>
              </a:rPr>
              <a:t>A process is an executing program.</a:t>
            </a:r>
          </a:p>
          <a:p>
            <a:pPr lvl="1" algn="just">
              <a:buFont typeface="Wingdings" pitchFamily="2" charset="2"/>
              <a:buChar char="§"/>
            </a:pPr>
            <a:r>
              <a:rPr lang="en-US" sz="2800" dirty="0" smtClean="0">
                <a:latin typeface="Times New Roman" pitchFamily="18" charset="0"/>
                <a:cs typeface="Times New Roman" pitchFamily="18" charset="0"/>
              </a:rPr>
              <a:t>One or more threads run in the context of the process.</a:t>
            </a:r>
            <a:endParaRPr lang="en-US" sz="2800" dirty="0">
              <a:latin typeface="Times New Roman" pitchFamily="18" charset="0"/>
              <a:cs typeface="Times New Roman" pitchFamily="18" charset="0"/>
            </a:endParaRPr>
          </a:p>
        </p:txBody>
      </p:sp>
      <p:sp>
        <p:nvSpPr>
          <p:cNvPr id="6" name="TextBox 5"/>
          <p:cNvSpPr txBox="1"/>
          <p:nvPr/>
        </p:nvSpPr>
        <p:spPr>
          <a:xfrm>
            <a:off x="609600" y="3505200"/>
            <a:ext cx="7848600" cy="2677656"/>
          </a:xfrm>
          <a:prstGeom prst="rect">
            <a:avLst/>
          </a:prstGeom>
          <a:noFill/>
        </p:spPr>
        <p:txBody>
          <a:bodyPr wrap="square" rtlCol="0">
            <a:spAutoFit/>
          </a:bodyPr>
          <a:lstStyle/>
          <a:p>
            <a:pPr marL="342900" indent="-342900" algn="just">
              <a:buFont typeface="Arial" pitchFamily="34" charset="0"/>
              <a:buChar char="•"/>
            </a:pPr>
            <a:r>
              <a:rPr lang="en-US" sz="2800" b="1" dirty="0" smtClean="0">
                <a:latin typeface="Times New Roman" pitchFamily="18" charset="0"/>
                <a:cs typeface="Times New Roman" pitchFamily="18" charset="0"/>
              </a:rPr>
              <a:t>Threads</a:t>
            </a:r>
          </a:p>
          <a:p>
            <a:pPr lvl="1" algn="just"/>
            <a:r>
              <a:rPr lang="en-US" sz="2800" dirty="0" smtClean="0">
                <a:latin typeface="Times New Roman" pitchFamily="18" charset="0"/>
                <a:cs typeface="Times New Roman" pitchFamily="18" charset="0"/>
              </a:rPr>
              <a:t>A thread is the basic unit to which the operating system allocates processor time.</a:t>
            </a:r>
          </a:p>
          <a:p>
            <a:pPr lvl="1" algn="just"/>
            <a:r>
              <a:rPr lang="en-US" sz="2800" dirty="0" smtClean="0">
                <a:latin typeface="Times New Roman" pitchFamily="18" charset="0"/>
                <a:cs typeface="Times New Roman" pitchFamily="18" charset="0"/>
              </a:rPr>
              <a:t> A thread can execute any part of the process code, including parts currently being executed by another thread. </a:t>
            </a:r>
            <a:endParaRPr lang="en-US" sz="2800" dirty="0">
              <a:latin typeface="Times New Roman" pitchFamily="18" charset="0"/>
              <a:cs typeface="Times New Roman" pitchFamily="18" charset="0"/>
            </a:endParaRPr>
          </a:p>
        </p:txBody>
      </p:sp>
      <p:sp>
        <p:nvSpPr>
          <p:cNvPr id="5" name="Title 1"/>
          <p:cNvSpPr>
            <a:spLocks noGrp="1"/>
          </p:cNvSpPr>
          <p:nvPr>
            <p:ph type="title"/>
          </p:nvPr>
        </p:nvSpPr>
        <p:spPr>
          <a:xfrm>
            <a:off x="-914400" y="52328"/>
            <a:ext cx="9143999" cy="1002135"/>
          </a:xfrm>
        </p:spPr>
        <p:txBody>
          <a:bodyPr>
            <a:normAutofit/>
          </a:bodyPr>
          <a:lstStyle/>
          <a:p>
            <a:r>
              <a:rPr lang="en-US" sz="4000" b="1" dirty="0" smtClean="0">
                <a:solidFill>
                  <a:schemeClr val="tx1"/>
                </a:solidFill>
                <a:latin typeface="Times New Roman" pitchFamily="18" charset="0"/>
                <a:cs typeface="Times New Roman" pitchFamily="18" charset="0"/>
              </a:rPr>
              <a:t>			Process Management</a:t>
            </a:r>
            <a:endParaRPr lang="en-US" sz="40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434695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52400"/>
            <a:ext cx="57912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Process States</a:t>
            </a:r>
            <a:endParaRPr lang="en-US" sz="4000" b="1"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cstate="print"/>
          <a:srcRect/>
          <a:stretch>
            <a:fillRect/>
          </a:stretch>
        </p:blipFill>
        <p:spPr bwMode="auto">
          <a:xfrm>
            <a:off x="1600200" y="990600"/>
            <a:ext cx="4953000" cy="3068462"/>
          </a:xfrm>
          <a:prstGeom prst="rect">
            <a:avLst/>
          </a:prstGeom>
          <a:noFill/>
          <a:ln w="9525">
            <a:noFill/>
            <a:miter lim="800000"/>
            <a:headEnd/>
            <a:tailEnd/>
          </a:ln>
        </p:spPr>
      </p:pic>
      <p:sp>
        <p:nvSpPr>
          <p:cNvPr id="5" name="TextBox 4"/>
          <p:cNvSpPr txBox="1"/>
          <p:nvPr/>
        </p:nvSpPr>
        <p:spPr>
          <a:xfrm>
            <a:off x="1447800" y="4114800"/>
            <a:ext cx="5257800" cy="2431435"/>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         Processing Types</a:t>
            </a:r>
            <a:endParaRPr lang="en-US" sz="4000" dirty="0" smtClean="0">
              <a:latin typeface="Times New Roman" pitchFamily="18" charset="0"/>
              <a:cs typeface="Times New Roman" pitchFamily="18" charset="0"/>
            </a:endParaRPr>
          </a:p>
          <a:p>
            <a:pPr>
              <a:buFont typeface="Wingdings" pitchFamily="2" charset="2"/>
              <a:buChar char="§"/>
            </a:pPr>
            <a:r>
              <a:rPr lang="en-US" sz="2800" dirty="0" smtClean="0">
                <a:latin typeface="Times New Roman" pitchFamily="18" charset="0"/>
                <a:cs typeface="Times New Roman" pitchFamily="18" charset="0"/>
              </a:rPr>
              <a:t> Multiprocessing</a:t>
            </a:r>
          </a:p>
          <a:p>
            <a:pPr>
              <a:buFont typeface="Wingdings" pitchFamily="2" charset="2"/>
              <a:buChar char="§"/>
            </a:pPr>
            <a:r>
              <a:rPr lang="en-US" sz="2800" dirty="0" smtClean="0">
                <a:latin typeface="Times New Roman" pitchFamily="18" charset="0"/>
                <a:cs typeface="Times New Roman" pitchFamily="18" charset="0"/>
              </a:rPr>
              <a:t> Multitasking</a:t>
            </a:r>
          </a:p>
          <a:p>
            <a:pPr>
              <a:buFont typeface="Wingdings" pitchFamily="2" charset="2"/>
              <a:buChar char="§"/>
            </a:pPr>
            <a:r>
              <a:rPr lang="en-US" sz="2800" dirty="0" smtClean="0">
                <a:latin typeface="Times New Roman" pitchFamily="18" charset="0"/>
                <a:cs typeface="Times New Roman" pitchFamily="18" charset="0"/>
              </a:rPr>
              <a:t> Multithreading</a:t>
            </a:r>
          </a:p>
          <a:p>
            <a:pPr>
              <a:buFont typeface="Wingdings" pitchFamily="2" charset="2"/>
              <a:buChar char="§"/>
            </a:pPr>
            <a:r>
              <a:rPr lang="en-US" sz="2800" dirty="0" smtClean="0">
                <a:latin typeface="Times New Roman" pitchFamily="18" charset="0"/>
                <a:cs typeface="Times New Roman" pitchFamily="18" charset="0"/>
              </a:rPr>
              <a:t> Multiprogramming</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846343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MEMORY MANAGEMENT </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2503005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839200" cy="584775"/>
          </a:xfrm>
          <a:prstGeom prst="rect">
            <a:avLst/>
          </a:prstGeom>
        </p:spPr>
        <p:txBody>
          <a:bodyPr wrap="square">
            <a:spAutoFit/>
          </a:bodyPr>
          <a:lstStyle/>
          <a:p>
            <a:r>
              <a:rPr lang="en-US" sz="3200" dirty="0" smtClean="0">
                <a:solidFill>
                  <a:schemeClr val="accent1"/>
                </a:solidFill>
                <a:latin typeface="Times New Roman" pitchFamily="18" charset="0"/>
                <a:cs typeface="Times New Roman" pitchFamily="18" charset="0"/>
              </a:rPr>
              <a:t>VIRTUAL MEMORY</a:t>
            </a:r>
            <a:endParaRPr lang="en-US" sz="3200" dirty="0">
              <a:solidFill>
                <a:schemeClr val="accent1"/>
              </a:solidFill>
              <a:latin typeface="Times New Roman" pitchFamily="18" charset="0"/>
              <a:cs typeface="Times New Roman" pitchFamily="18" charset="0"/>
            </a:endParaRPr>
          </a:p>
        </p:txBody>
      </p:sp>
      <p:sp>
        <p:nvSpPr>
          <p:cNvPr id="3" name="Rectangle 2"/>
          <p:cNvSpPr/>
          <p:nvPr/>
        </p:nvSpPr>
        <p:spPr>
          <a:xfrm>
            <a:off x="381000" y="1371601"/>
            <a:ext cx="8610600" cy="5324535"/>
          </a:xfrm>
          <a:prstGeom prst="rect">
            <a:avLst/>
          </a:prstGeom>
        </p:spPr>
        <p:txBody>
          <a:bodyPr wrap="square">
            <a:spAutoFit/>
          </a:bodyPr>
          <a:lstStyle/>
          <a:p>
            <a:r>
              <a:rPr lang="en-US" sz="2000" b="1" dirty="0" smtClean="0">
                <a:latin typeface="Times New Roman" pitchFamily="18" charset="0"/>
                <a:cs typeface="Times New Roman" pitchFamily="18" charset="0"/>
              </a:rPr>
              <a:t>Virtual Memory </a:t>
            </a:r>
            <a:r>
              <a:rPr lang="en-US" sz="2000" dirty="0" smtClean="0">
                <a:latin typeface="Times New Roman" pitchFamily="18" charset="0"/>
                <a:cs typeface="Times New Roman" pitchFamily="18" charset="0"/>
              </a:rPr>
              <a:t>is a storage allocation scheme in which secondary memory can be addressed as though it were part of main memory.</a:t>
            </a: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Working Set </a:t>
            </a:r>
            <a:r>
              <a:rPr lang="en-US" sz="2000" dirty="0" smtClean="0">
                <a:latin typeface="Times New Roman" pitchFamily="18" charset="0"/>
                <a:cs typeface="Times New Roman" pitchFamily="18" charset="0"/>
              </a:rPr>
              <a:t>: Amount of physical memory currently used by the process is called working set.</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Private Working Set</a:t>
            </a:r>
          </a:p>
          <a:p>
            <a:r>
              <a:rPr lang="en-US" sz="2000" dirty="0" smtClean="0">
                <a:latin typeface="Times New Roman" pitchFamily="18" charset="0"/>
                <a:cs typeface="Times New Roman" pitchFamily="18" charset="0"/>
              </a:rPr>
              <a:t>Sharable </a:t>
            </a:r>
            <a:r>
              <a:rPr lang="en-US" sz="2000" dirty="0" smtClean="0">
                <a:latin typeface="Times New Roman" pitchFamily="18" charset="0"/>
                <a:cs typeface="Times New Roman" pitchFamily="18" charset="0"/>
              </a:rPr>
              <a:t>Working Set</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Working </a:t>
            </a:r>
            <a:r>
              <a:rPr lang="en-US" sz="2000" dirty="0" smtClean="0">
                <a:latin typeface="Times New Roman" pitchFamily="18" charset="0"/>
                <a:cs typeface="Times New Roman" pitchFamily="18" charset="0"/>
              </a:rPr>
              <a:t>Set =  </a:t>
            </a:r>
            <a:r>
              <a:rPr lang="en-US" sz="2000" dirty="0" smtClean="0">
                <a:latin typeface="Times New Roman" pitchFamily="18" charset="0"/>
                <a:cs typeface="Times New Roman" pitchFamily="18" charset="0"/>
              </a:rPr>
              <a:t>Private Working Set + </a:t>
            </a:r>
            <a:r>
              <a:rPr lang="en-US" sz="2000" dirty="0" smtClean="0">
                <a:latin typeface="Times New Roman" pitchFamily="18" charset="0"/>
                <a:cs typeface="Times New Roman" pitchFamily="18" charset="0"/>
              </a:rPr>
              <a:t>Sharable </a:t>
            </a:r>
            <a:r>
              <a:rPr lang="en-US" sz="2000" dirty="0" smtClean="0">
                <a:latin typeface="Times New Roman" pitchFamily="18" charset="0"/>
                <a:cs typeface="Times New Roman" pitchFamily="18" charset="0"/>
              </a:rPr>
              <a:t>Working Set</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 total amount of virtual address space available to a process is limited by physical memory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Physical storage and the virtual address space of each process are organized into pages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306084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1988942" cy="646331"/>
          </a:xfrm>
          <a:prstGeom prst="rect">
            <a:avLst/>
          </a:prstGeom>
        </p:spPr>
        <p:txBody>
          <a:bodyPr wrap="none">
            <a:spAutoFit/>
          </a:bodyPr>
          <a:lstStyle/>
          <a:p>
            <a:r>
              <a:rPr lang="en-US" sz="3600" dirty="0" smtClean="0">
                <a:solidFill>
                  <a:schemeClr val="tx2"/>
                </a:solidFill>
                <a:latin typeface="Times New Roman" pitchFamily="18" charset="0"/>
                <a:cs typeface="Times New Roman" pitchFamily="18" charset="0"/>
              </a:rPr>
              <a:t>PAGING</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3" name="Rectangle 2"/>
          <p:cNvSpPr/>
          <p:nvPr/>
        </p:nvSpPr>
        <p:spPr>
          <a:xfrm>
            <a:off x="228600" y="1143000"/>
            <a:ext cx="8610600" cy="3046988"/>
          </a:xfrm>
          <a:prstGeom prst="rect">
            <a:avLst/>
          </a:prstGeom>
        </p:spPr>
        <p:txBody>
          <a:bodyPr wrap="square">
            <a:spAutoFit/>
          </a:bodyPr>
          <a:lstStyle/>
          <a:p>
            <a:pPr algn="just"/>
            <a:endParaRPr lang="en-US" sz="2400" b="1"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P</a:t>
            </a:r>
            <a:r>
              <a:rPr lang="en-US" sz="2400" dirty="0" smtClean="0">
                <a:latin typeface="Times New Roman" pitchFamily="18" charset="0"/>
                <a:cs typeface="Times New Roman" pitchFamily="18" charset="0"/>
              </a:rPr>
              <a:t>aging</a:t>
            </a:r>
            <a:r>
              <a:rPr lang="en-US" sz="2400" dirty="0" smtClean="0">
                <a:latin typeface="Times New Roman" pitchFamily="18" charset="0"/>
                <a:cs typeface="Times New Roman" pitchFamily="18" charset="0"/>
              </a:rPr>
              <a:t> is a memory management scheme by which a computer stores and retrieves data from secondary storage</a:t>
            </a:r>
            <a:r>
              <a:rPr lang="en-US" sz="2400" baseline="30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for use in main memory.</a:t>
            </a:r>
          </a:p>
          <a:p>
            <a:pPr algn="just"/>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O</a:t>
            </a:r>
            <a:r>
              <a:rPr lang="en-US" sz="2400" dirty="0" smtClean="0">
                <a:latin typeface="Times New Roman" pitchFamily="18" charset="0"/>
                <a:cs typeface="Times New Roman" pitchFamily="18" charset="0"/>
              </a:rPr>
              <a:t>perating </a:t>
            </a:r>
            <a:r>
              <a:rPr lang="en-US" sz="2400" dirty="0" smtClean="0">
                <a:latin typeface="Times New Roman" pitchFamily="18" charset="0"/>
                <a:cs typeface="Times New Roman" pitchFamily="18" charset="0"/>
              </a:rPr>
              <a:t>system retrieves data from secondary storage in </a:t>
            </a:r>
            <a:r>
              <a:rPr lang="en-US" sz="2400" dirty="0" smtClean="0">
                <a:latin typeface="Times New Roman" pitchFamily="18" charset="0"/>
                <a:cs typeface="Times New Roman" pitchFamily="18" charset="0"/>
              </a:rPr>
              <a:t>same size</a:t>
            </a:r>
            <a:r>
              <a:rPr lang="en-US" sz="2400" dirty="0" smtClean="0">
                <a:latin typeface="Times New Roman" pitchFamily="18" charset="0"/>
                <a:cs typeface="Times New Roman" pitchFamily="18" charset="0"/>
              </a:rPr>
              <a:t> blocks called pages.</a:t>
            </a:r>
          </a:p>
          <a:p>
            <a:pPr algn="just"/>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799625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OPERATING SYSTEM</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5050347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33400"/>
            <a:ext cx="8458200" cy="1200329"/>
          </a:xfrm>
          <a:prstGeom prst="rect">
            <a:avLst/>
          </a:prstGeom>
        </p:spPr>
        <p:txBody>
          <a:bodyPr wrap="square">
            <a:spAutoFit/>
          </a:bodyPr>
          <a:lstStyle/>
          <a:p>
            <a:r>
              <a:rPr lang="en-US" sz="3600" dirty="0" smtClean="0">
                <a:solidFill>
                  <a:schemeClr val="tx2"/>
                </a:solidFill>
                <a:latin typeface="Times New Roman" pitchFamily="18" charset="0"/>
                <a:cs typeface="Times New Roman" pitchFamily="18" charset="0"/>
              </a:rPr>
              <a:t>PAGE STATE                         SWAPPING</a:t>
            </a:r>
          </a:p>
          <a:p>
            <a:endParaRPr lang="en-US" sz="3600" dirty="0">
              <a:latin typeface="Times New Roman" pitchFamily="18" charset="0"/>
              <a:cs typeface="Times New Roman" pitchFamily="18" charset="0"/>
            </a:endParaRPr>
          </a:p>
        </p:txBody>
      </p:sp>
      <p:graphicFrame>
        <p:nvGraphicFramePr>
          <p:cNvPr id="3" name="Table 2"/>
          <p:cNvGraphicFramePr>
            <a:graphicFrameLocks noGrp="1"/>
          </p:cNvGraphicFramePr>
          <p:nvPr/>
        </p:nvGraphicFramePr>
        <p:xfrm>
          <a:off x="228600" y="1397000"/>
          <a:ext cx="4419600" cy="4851400"/>
        </p:xfrm>
        <a:graphic>
          <a:graphicData uri="http://schemas.openxmlformats.org/drawingml/2006/table">
            <a:tbl>
              <a:tblPr firstRow="1" bandRow="1">
                <a:tableStyleId>{5C22544A-7EE6-4342-B048-85BDC9FD1C3A}</a:tableStyleId>
              </a:tblPr>
              <a:tblGrid>
                <a:gridCol w="1473200"/>
                <a:gridCol w="2946400"/>
              </a:tblGrid>
              <a:tr h="2064749">
                <a:tc>
                  <a:txBody>
                    <a:bodyPr/>
                    <a:lstStyle/>
                    <a:p>
                      <a:r>
                        <a:rPr lang="en-US" sz="2400" dirty="0" smtClean="0">
                          <a:latin typeface="Times New Roman" pitchFamily="18" charset="0"/>
                          <a:cs typeface="Times New Roman" pitchFamily="18" charset="0"/>
                        </a:rPr>
                        <a:t>Free</a:t>
                      </a:r>
                      <a:endParaRPr lang="en-US" sz="2400" dirty="0">
                        <a:latin typeface="Times New Roman" pitchFamily="18" charset="0"/>
                        <a:cs typeface="Times New Roman" pitchFamily="18" charset="0"/>
                      </a:endParaRPr>
                    </a:p>
                  </a:txBody>
                  <a:tcPr/>
                </a:tc>
                <a:tc>
                  <a:txBody>
                    <a:bodyPr/>
                    <a:lstStyle/>
                    <a:p>
                      <a:r>
                        <a:rPr lang="en-US" sz="2000" b="0" i="0" kern="1200" dirty="0" smtClean="0">
                          <a:solidFill>
                            <a:schemeClr val="lt1"/>
                          </a:solidFill>
                          <a:latin typeface="Times New Roman" pitchFamily="18" charset="0"/>
                          <a:ea typeface="+mn-ea"/>
                          <a:cs typeface="Times New Roman" pitchFamily="18" charset="0"/>
                        </a:rPr>
                        <a:t>The page is neither committed nor reserved. The page is not accessible to the process</a:t>
                      </a:r>
                      <a:endParaRPr lang="en-US" sz="2000" dirty="0">
                        <a:latin typeface="Times New Roman" pitchFamily="18" charset="0"/>
                        <a:cs typeface="Times New Roman" pitchFamily="18" charset="0"/>
                      </a:endParaRPr>
                    </a:p>
                  </a:txBody>
                  <a:tcPr/>
                </a:tc>
              </a:tr>
              <a:tr h="1449717">
                <a:tc>
                  <a:txBody>
                    <a:bodyPr/>
                    <a:lstStyle/>
                    <a:p>
                      <a:r>
                        <a:rPr lang="en-US" sz="2000" dirty="0" smtClean="0">
                          <a:latin typeface="Times New Roman" pitchFamily="18" charset="0"/>
                          <a:cs typeface="Times New Roman" pitchFamily="18" charset="0"/>
                        </a:rPr>
                        <a:t>Reserved </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latin typeface="Times New Roman" pitchFamily="18" charset="0"/>
                          <a:ea typeface="+mn-ea"/>
                          <a:cs typeface="Times New Roman" pitchFamily="18" charset="0"/>
                        </a:rPr>
                        <a:t>The page has been reserved for future use.</a:t>
                      </a:r>
                      <a:endParaRPr lang="en-US" sz="2000" dirty="0">
                        <a:latin typeface="Times New Roman" pitchFamily="18" charset="0"/>
                        <a:cs typeface="Times New Roman" pitchFamily="18" charset="0"/>
                      </a:endParaRPr>
                    </a:p>
                  </a:txBody>
                  <a:tcPr/>
                </a:tc>
              </a:tr>
              <a:tr h="1336934">
                <a:tc>
                  <a:txBody>
                    <a:bodyPr/>
                    <a:lstStyle/>
                    <a:p>
                      <a:r>
                        <a:rPr lang="en-US" sz="2000" dirty="0" smtClean="0">
                          <a:latin typeface="Times New Roman" pitchFamily="18" charset="0"/>
                          <a:cs typeface="Times New Roman" pitchFamily="18" charset="0"/>
                        </a:rPr>
                        <a:t>Committed </a:t>
                      </a:r>
                      <a:endParaRPr lang="en-US" sz="2000" dirty="0">
                        <a:latin typeface="Times New Roman" pitchFamily="18" charset="0"/>
                        <a:cs typeface="Times New Roman" pitchFamily="18" charset="0"/>
                      </a:endParaRPr>
                    </a:p>
                  </a:txBody>
                  <a:tcPr/>
                </a:tc>
                <a:tc>
                  <a:txBody>
                    <a:bodyPr/>
                    <a:lstStyle/>
                    <a:p>
                      <a:r>
                        <a:rPr lang="en-US" sz="2000" b="0" i="0" kern="1200" dirty="0" smtClean="0">
                          <a:solidFill>
                            <a:schemeClr val="dk1"/>
                          </a:solidFill>
                          <a:latin typeface="Times New Roman" pitchFamily="18" charset="0"/>
                          <a:ea typeface="+mn-ea"/>
                          <a:cs typeface="Times New Roman" pitchFamily="18" charset="0"/>
                        </a:rPr>
                        <a:t>The page is accessible</a:t>
                      </a:r>
                      <a:endParaRPr lang="en-US" sz="2000" dirty="0">
                        <a:latin typeface="Times New Roman" pitchFamily="18" charset="0"/>
                        <a:cs typeface="Times New Roman" pitchFamily="18" charset="0"/>
                      </a:endParaRPr>
                    </a:p>
                  </a:txBody>
                  <a:tcPr/>
                </a:tc>
              </a:tr>
            </a:tbl>
          </a:graphicData>
        </a:graphic>
      </p:graphicFrame>
      <p:pic>
        <p:nvPicPr>
          <p:cNvPr id="4" name="Picture 2" descr="swaping"/>
          <p:cNvPicPr>
            <a:picLocks noChangeAspect="1" noChangeArrowheads="1"/>
          </p:cNvPicPr>
          <p:nvPr/>
        </p:nvPicPr>
        <p:blipFill>
          <a:blip r:embed="rId2" cstate="print"/>
          <a:srcRect/>
          <a:stretch>
            <a:fillRect/>
          </a:stretch>
        </p:blipFill>
        <p:spPr bwMode="auto">
          <a:xfrm>
            <a:off x="4724400" y="1447800"/>
            <a:ext cx="3657600" cy="4495800"/>
          </a:xfrm>
          <a:prstGeom prst="rect">
            <a:avLst/>
          </a:prstGeom>
          <a:noFill/>
        </p:spPr>
      </p:pic>
    </p:spTree>
    <p:extLst>
      <p:ext uri="{BB962C8B-B14F-4D97-AF65-F5344CB8AC3E}">
        <p14:creationId xmlns:p14="http://schemas.microsoft.com/office/powerpoint/2010/main" val="3707071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3000"/>
            <a:ext cx="9144000" cy="7109639"/>
          </a:xfrm>
          <a:prstGeom prst="rect">
            <a:avLst/>
          </a:prstGeom>
        </p:spPr>
        <p:txBody>
          <a:bodyPr wrap="square">
            <a:spAutoFit/>
          </a:bodyPr>
          <a:lstStyle/>
          <a:p>
            <a:pPr algn="just"/>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As processes are loaded and removed from memory, the free memory space is broken into little pieces. It happens after sometimes that processes cannot be allocated to memory blocks considering their small size and memory blocks remains unused. This problem is known as Fragmentation.</a:t>
            </a:r>
          </a:p>
          <a:p>
            <a:pPr algn="just"/>
            <a:r>
              <a:rPr lang="en-US" sz="2000" dirty="0" smtClean="0">
                <a:latin typeface="Times New Roman" pitchFamily="18" charset="0"/>
                <a:cs typeface="Times New Roman" pitchFamily="18" charset="0"/>
              </a:rPr>
              <a:t>Fragmentation is of two types −</a:t>
            </a:r>
          </a:p>
          <a:p>
            <a:pPr algn="just"/>
            <a:endParaRPr lang="en-US" sz="2000" dirty="0" smtClean="0">
              <a:latin typeface="Times New Roman" pitchFamily="18" charset="0"/>
              <a:cs typeface="Times New Roman" pitchFamily="18" charset="0"/>
            </a:endParaRPr>
          </a:p>
          <a:p>
            <a:pPr algn="just" fontAlgn="t">
              <a:buNone/>
            </a:pPr>
            <a:r>
              <a:rPr lang="en-US" sz="2000" b="1" dirty="0" smtClean="0">
                <a:latin typeface="Times New Roman" pitchFamily="18" charset="0"/>
                <a:cs typeface="Times New Roman" pitchFamily="18" charset="0"/>
              </a:rPr>
              <a:t>External </a:t>
            </a:r>
            <a:r>
              <a:rPr lang="en-US" sz="2000" b="1" dirty="0" smtClean="0">
                <a:latin typeface="Times New Roman" pitchFamily="18" charset="0"/>
                <a:cs typeface="Times New Roman" pitchFamily="18" charset="0"/>
              </a:rPr>
              <a:t>fragmentation</a:t>
            </a:r>
          </a:p>
          <a:p>
            <a:pPr algn="just" fontAlgn="t">
              <a:buNone/>
            </a:pPr>
            <a:r>
              <a:rPr lang="en-US" sz="2000" dirty="0" smtClean="0">
                <a:latin typeface="Times New Roman" pitchFamily="18" charset="0"/>
                <a:cs typeface="Times New Roman" pitchFamily="18" charset="0"/>
              </a:rPr>
              <a:t>Total </a:t>
            </a:r>
            <a:r>
              <a:rPr lang="en-US" sz="2000" dirty="0" smtClean="0">
                <a:latin typeface="Times New Roman" pitchFamily="18" charset="0"/>
                <a:cs typeface="Times New Roman" pitchFamily="18" charset="0"/>
              </a:rPr>
              <a:t>memory space is enough to satisfy a request or to reside a process in it, but it is not contiguous, so it cannot be used.</a:t>
            </a:r>
          </a:p>
          <a:p>
            <a:pPr algn="just" fontAlgn="t">
              <a:buNone/>
            </a:pPr>
            <a:endParaRPr lang="en-US" sz="2000" dirty="0" smtClean="0">
              <a:latin typeface="Times New Roman" pitchFamily="18" charset="0"/>
              <a:cs typeface="Times New Roman" pitchFamily="18" charset="0"/>
            </a:endParaRPr>
          </a:p>
          <a:p>
            <a:pPr algn="just" fontAlgn="t">
              <a:buNone/>
            </a:pPr>
            <a:r>
              <a:rPr lang="en-US" sz="2000" b="1" dirty="0" smtClean="0">
                <a:latin typeface="Times New Roman" pitchFamily="18" charset="0"/>
                <a:cs typeface="Times New Roman" pitchFamily="18" charset="0"/>
              </a:rPr>
              <a:t>Internal </a:t>
            </a:r>
            <a:r>
              <a:rPr lang="en-US" sz="2000" b="1" dirty="0" smtClean="0">
                <a:latin typeface="Times New Roman" pitchFamily="18" charset="0"/>
                <a:cs typeface="Times New Roman" pitchFamily="18" charset="0"/>
              </a:rPr>
              <a:t>fragmentation</a:t>
            </a:r>
          </a:p>
          <a:p>
            <a:pPr algn="just" fontAlgn="t">
              <a:buNone/>
            </a:pPr>
            <a:r>
              <a:rPr lang="en-US" sz="2000" dirty="0" smtClean="0">
                <a:latin typeface="Times New Roman" pitchFamily="18" charset="0"/>
                <a:cs typeface="Times New Roman" pitchFamily="18" charset="0"/>
              </a:rPr>
              <a:t>Memory </a:t>
            </a:r>
            <a:r>
              <a:rPr lang="en-US" sz="2000" dirty="0" smtClean="0">
                <a:latin typeface="Times New Roman" pitchFamily="18" charset="0"/>
                <a:cs typeface="Times New Roman" pitchFamily="18" charset="0"/>
              </a:rPr>
              <a:t>block assigned to process is bigger. Some portion </a:t>
            </a:r>
            <a:r>
              <a:rPr lang="en-US" sz="2000" dirty="0" smtClean="0">
                <a:latin typeface="Times New Roman" pitchFamily="18" charset="0"/>
                <a:cs typeface="Times New Roman" pitchFamily="18" charset="0"/>
              </a:rPr>
              <a:t>of  </a:t>
            </a:r>
            <a:r>
              <a:rPr lang="en-US" sz="2000" dirty="0" smtClean="0">
                <a:latin typeface="Times New Roman" pitchFamily="18" charset="0"/>
                <a:cs typeface="Times New Roman" pitchFamily="18" charset="0"/>
              </a:rPr>
              <a:t>memory is left unused, as it cannot be used by another </a:t>
            </a:r>
            <a:r>
              <a:rPr lang="en-US" sz="2000" dirty="0" smtClean="0">
                <a:latin typeface="Times New Roman" pitchFamily="18" charset="0"/>
                <a:cs typeface="Times New Roman" pitchFamily="18" charset="0"/>
              </a:rPr>
              <a:t>process</a:t>
            </a:r>
            <a:r>
              <a:rPr lang="en-US" sz="2000" dirty="0" smtClean="0">
                <a:latin typeface="Times New Roman" pitchFamily="18" charset="0"/>
                <a:cs typeface="Times New Roman" pitchFamily="18" charset="0"/>
              </a:rPr>
              <a:t>.</a:t>
            </a: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smtClean="0">
              <a:latin typeface="Times New Roman" pitchFamily="18" charset="0"/>
              <a:cs typeface="Times New Roman" pitchFamily="18" charset="0"/>
            </a:endParaRPr>
          </a:p>
          <a:p>
            <a:pPr algn="just" fontAlgn="t">
              <a:buNone/>
            </a:pPr>
            <a:endParaRPr lang="en-US" sz="2000" dirty="0">
              <a:latin typeface="Times New Roman" pitchFamily="18" charset="0"/>
              <a:cs typeface="Times New Roman" pitchFamily="18" charset="0"/>
            </a:endParaRPr>
          </a:p>
        </p:txBody>
      </p:sp>
      <p:sp>
        <p:nvSpPr>
          <p:cNvPr id="3" name="TextBox 2"/>
          <p:cNvSpPr txBox="1"/>
          <p:nvPr/>
        </p:nvSpPr>
        <p:spPr>
          <a:xfrm>
            <a:off x="381000" y="304800"/>
            <a:ext cx="5029200" cy="646331"/>
          </a:xfrm>
          <a:prstGeom prst="rect">
            <a:avLst/>
          </a:prstGeom>
          <a:noFill/>
        </p:spPr>
        <p:txBody>
          <a:bodyPr wrap="square" rtlCol="0">
            <a:spAutoFit/>
          </a:bodyPr>
          <a:lstStyle/>
          <a:p>
            <a:r>
              <a:rPr lang="en-US" sz="3600" dirty="0" smtClean="0">
                <a:solidFill>
                  <a:schemeClr val="tx2"/>
                </a:solidFill>
                <a:latin typeface="Times New Roman" pitchFamily="18" charset="0"/>
                <a:cs typeface="Times New Roman" pitchFamily="18" charset="0"/>
              </a:rPr>
              <a:t>FRAGMENTATION</a:t>
            </a:r>
            <a:endParaRPr lang="en-US" sz="36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2377207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6781800" cy="3323987"/>
          </a:xfrm>
          <a:prstGeom prst="rect">
            <a:avLst/>
          </a:prstGeom>
          <a:noFill/>
        </p:spPr>
        <p:txBody>
          <a:bodyPr wrap="square" rtlCol="0">
            <a:spAutoFit/>
          </a:bodyPr>
          <a:lstStyle/>
          <a:p>
            <a:r>
              <a:rPr lang="en-US" sz="3200" dirty="0" smtClean="0">
                <a:solidFill>
                  <a:schemeClr val="tx2"/>
                </a:solidFill>
                <a:latin typeface="Times New Roman" pitchFamily="18" charset="0"/>
                <a:cs typeface="Times New Roman" pitchFamily="18" charset="0"/>
              </a:rPr>
              <a:t>MEMORY POOL</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Memory </a:t>
            </a:r>
            <a:r>
              <a:rPr lang="en-US" sz="2000" b="1" dirty="0" smtClean="0">
                <a:latin typeface="Times New Roman" pitchFamily="18" charset="0"/>
                <a:cs typeface="Times New Roman" pitchFamily="18" charset="0"/>
              </a:rPr>
              <a:t>pools</a:t>
            </a: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fixed-size </a:t>
            </a:r>
            <a:r>
              <a:rPr lang="en-US" sz="2000" dirty="0" smtClean="0">
                <a:latin typeface="Times New Roman" pitchFamily="18" charset="0"/>
                <a:cs typeface="Times New Roman" pitchFamily="18" charset="0"/>
              </a:rPr>
              <a:t>blocks </a:t>
            </a:r>
            <a:r>
              <a:rPr lang="en-US" sz="2000" dirty="0" smtClean="0">
                <a:latin typeface="Times New Roman" pitchFamily="18" charset="0"/>
                <a:cs typeface="Times New Roman" pitchFamily="18" charset="0"/>
              </a:rPr>
              <a:t>allocation </a:t>
            </a:r>
            <a:r>
              <a:rPr lang="en-US" sz="2000" dirty="0" smtClean="0">
                <a:latin typeface="Times New Roman" pitchFamily="18" charset="0"/>
                <a:cs typeface="Times New Roman" pitchFamily="18" charset="0"/>
              </a:rPr>
              <a:t>is the use of </a:t>
            </a:r>
            <a:r>
              <a:rPr lang="en-US" sz="2000" b="1" dirty="0" smtClean="0">
                <a:latin typeface="Times New Roman" pitchFamily="18" charset="0"/>
                <a:cs typeface="Times New Roman" pitchFamily="18" charset="0"/>
              </a:rPr>
              <a:t>pools</a:t>
            </a:r>
            <a:r>
              <a:rPr lang="en-US" sz="2000" dirty="0" smtClean="0">
                <a:latin typeface="Times New Roman" pitchFamily="18" charset="0"/>
                <a:cs typeface="Times New Roman" pitchFamily="18" charset="0"/>
              </a:rPr>
              <a:t> for </a:t>
            </a:r>
            <a:r>
              <a:rPr lang="en-US" sz="2000" b="1" dirty="0" smtClean="0">
                <a:latin typeface="Times New Roman" pitchFamily="18" charset="0"/>
                <a:cs typeface="Times New Roman" pitchFamily="18" charset="0"/>
              </a:rPr>
              <a:t>memory </a:t>
            </a:r>
            <a:r>
              <a:rPr lang="en-US" sz="2000" dirty="0" smtClean="0">
                <a:latin typeface="Times New Roman" pitchFamily="18" charset="0"/>
                <a:cs typeface="Times New Roman" pitchFamily="18" charset="0"/>
              </a:rPr>
              <a:t>management that allows dynamic </a:t>
            </a:r>
            <a:r>
              <a:rPr lang="en-US" sz="2000" b="1" dirty="0" smtClean="0">
                <a:latin typeface="Times New Roman" pitchFamily="18" charset="0"/>
                <a:cs typeface="Times New Roman" pitchFamily="18" charset="0"/>
              </a:rPr>
              <a:t>memory</a:t>
            </a:r>
            <a:r>
              <a:rPr lang="en-US" sz="2000" dirty="0" smtClean="0">
                <a:latin typeface="Times New Roman" pitchFamily="18" charset="0"/>
                <a:cs typeface="Times New Roman" pitchFamily="18" charset="0"/>
              </a:rPr>
              <a:t> allocation </a:t>
            </a:r>
          </a:p>
          <a:p>
            <a:endParaRPr lang="en-US" sz="2000" dirty="0" smtClean="0">
              <a:latin typeface="Times New Roman" pitchFamily="18" charset="0"/>
              <a:cs typeface="Times New Roman" pitchFamily="18" charset="0"/>
            </a:endParaRPr>
          </a:p>
          <a:p>
            <a:pPr marL="457200" indent="-457200">
              <a:buAutoNum type="arabicPeriod"/>
            </a:pPr>
            <a:r>
              <a:rPr lang="en-US" sz="2000" dirty="0"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on-paged </a:t>
            </a:r>
            <a:r>
              <a:rPr lang="en-US" sz="2000" dirty="0" smtClean="0">
                <a:latin typeface="Times New Roman" pitchFamily="18" charset="0"/>
                <a:cs typeface="Times New Roman" pitchFamily="18" charset="0"/>
              </a:rPr>
              <a:t>pool </a:t>
            </a:r>
            <a:r>
              <a:rPr lang="en-US" sz="2000" dirty="0" smtClean="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2.    </a:t>
            </a:r>
            <a:r>
              <a:rPr lang="en-US" sz="2000" dirty="0" smtClean="0">
                <a:latin typeface="Times New Roman" pitchFamily="18" charset="0"/>
                <a:cs typeface="Times New Roman" pitchFamily="18" charset="0"/>
              </a:rPr>
              <a:t>Paged pool</a:t>
            </a:r>
            <a:endParaRPr lang="en-US" sz="2000" dirty="0" smtClean="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609008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LINUX</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9761551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0498"/>
            <a:ext cx="4644008"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000" dirty="0" smtClean="0">
                <a:latin typeface="Times New Roman" pitchFamily="18" charset="0"/>
                <a:cs typeface="Times New Roman" pitchFamily="18" charset="0"/>
              </a:rPr>
              <a:t>NETWORK FUNDAMENTALS</a:t>
            </a:r>
            <a:endParaRPr lang="en-US" sz="3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499742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Communication </a:t>
            </a:r>
            <a:r>
              <a:rPr lang="en-US" sz="2800" b="1" dirty="0" smtClean="0">
                <a:latin typeface="Times New Roman" pitchFamily="18" charset="0"/>
                <a:cs typeface="Times New Roman" pitchFamily="18" charset="0"/>
              </a:rPr>
              <a:t>over </a:t>
            </a:r>
            <a:r>
              <a:rPr lang="en-US" sz="2800" b="1" dirty="0" smtClean="0">
                <a:latin typeface="Times New Roman" pitchFamily="18" charset="0"/>
                <a:cs typeface="Times New Roman" pitchFamily="18" charset="0"/>
              </a:rPr>
              <a:t>network</a:t>
            </a:r>
            <a:endParaRPr lang="en-US" sz="2800"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pPr algn="just">
              <a:lnSpc>
                <a:spcPct val="100000"/>
              </a:lnSpc>
              <a:buNone/>
            </a:pPr>
            <a:r>
              <a:rPr lang="en-US" sz="2400" dirty="0" smtClean="0">
                <a:latin typeface="Times New Roman" pitchFamily="18" charset="0"/>
                <a:cs typeface="Times New Roman" pitchFamily="18" charset="0"/>
              </a:rPr>
              <a:t>Data</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refers to the transmission of this digital data between two or more computers and a computer network or data network is a telecommunications network that allows computers to exchange data. </a:t>
            </a:r>
            <a:endParaRPr lang="en-US" sz="2400" dirty="0" smtClean="0">
              <a:latin typeface="Times New Roman" pitchFamily="18" charset="0"/>
              <a:cs typeface="Times New Roman" pitchFamily="18" charset="0"/>
            </a:endParaRPr>
          </a:p>
          <a:p>
            <a:pPr algn="just">
              <a:lnSpc>
                <a:spcPct val="100000"/>
              </a:lnSpc>
              <a:buNone/>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devices that transmit or receive this data, such as a phone or a computer.</a:t>
            </a:r>
          </a:p>
          <a:p>
            <a:pPr algn="just">
              <a:lnSpc>
                <a:spcPct val="100000"/>
              </a:lnSpc>
              <a:buNone/>
            </a:pPr>
            <a:r>
              <a:rPr lang="en-US" sz="2400" b="1" dirty="0" smtClean="0">
                <a:latin typeface="Times New Roman" pitchFamily="18" charset="0"/>
                <a:cs typeface="Times New Roman" pitchFamily="18" charset="0"/>
              </a:rPr>
              <a:t>Examples:</a:t>
            </a:r>
          </a:p>
          <a:p>
            <a:pPr marL="342900" indent="-342900" algn="just">
              <a:lnSpc>
                <a:spcPct val="100000"/>
              </a:lnSpc>
              <a:buFont typeface="Wingdings" pitchFamily="2" charset="2"/>
              <a:buChar char="§"/>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Whats</a:t>
            </a:r>
            <a:r>
              <a:rPr lang="en-US" sz="2400" dirty="0" smtClean="0">
                <a:latin typeface="Times New Roman" pitchFamily="18" charset="0"/>
                <a:cs typeface="Times New Roman" pitchFamily="18" charset="0"/>
              </a:rPr>
              <a:t> App</a:t>
            </a:r>
          </a:p>
          <a:p>
            <a:pPr marL="342900" indent="-342900" algn="just">
              <a:lnSpc>
                <a:spcPct val="100000"/>
              </a:lnSpc>
              <a:buFont typeface="Wingdings" pitchFamily="2" charset="2"/>
              <a:buChar char="§"/>
            </a:pPr>
            <a:r>
              <a:rPr lang="en-US" sz="2400" dirty="0" smtClean="0">
                <a:latin typeface="Times New Roman" pitchFamily="18" charset="0"/>
                <a:cs typeface="Times New Roman" pitchFamily="18" charset="0"/>
              </a:rPr>
              <a:t>	Mobile Communication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965530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Quality of network communication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b="1" dirty="0" smtClean="0"/>
              <a:t>	</a:t>
            </a:r>
            <a:r>
              <a:rPr lang="en-US" b="1" dirty="0" smtClean="0">
                <a:latin typeface="Times New Roman" pitchFamily="18" charset="0"/>
                <a:cs typeface="Times New Roman" pitchFamily="18" charset="0"/>
              </a:rPr>
              <a:t>Quality of service</a:t>
            </a: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QoS</a:t>
            </a:r>
            <a:r>
              <a:rPr lang="en-US" dirty="0" smtClean="0">
                <a:latin typeface="Times New Roman" pitchFamily="18" charset="0"/>
                <a:cs typeface="Times New Roman" pitchFamily="18" charset="0"/>
              </a:rPr>
              <a:t>) is the description or measurement of the overall performance of a service, such as  packet loss , bit rate, throughput , transmission delay, availability,    , jitter etc.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681398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Converged Network</a:t>
            </a:r>
            <a:endParaRPr lang="en-US" b="1" dirty="0">
              <a:latin typeface="Times New Roman" pitchFamily="18" charset="0"/>
              <a:cs typeface="Times New Roman" pitchFamily="18" charset="0"/>
            </a:endParaRPr>
          </a:p>
        </p:txBody>
      </p:sp>
      <p:pic>
        <p:nvPicPr>
          <p:cNvPr id="6" name="Content Placeholder 5" descr="converged.jpg"/>
          <p:cNvPicPr>
            <a:picLocks noGrp="1" noChangeAspect="1"/>
          </p:cNvPicPr>
          <p:nvPr>
            <p:ph idx="1"/>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Lst>
          </a:blip>
          <a:stretch>
            <a:fillRect/>
          </a:stretch>
        </p:blipFill>
        <p:spPr>
          <a:xfrm>
            <a:off x="533399" y="1524000"/>
            <a:ext cx="8153401" cy="4419600"/>
          </a:xfrm>
        </p:spPr>
      </p:pic>
    </p:spTree>
    <p:extLst>
      <p:ext uri="{BB962C8B-B14F-4D97-AF65-F5344CB8AC3E}">
        <p14:creationId xmlns:p14="http://schemas.microsoft.com/office/powerpoint/2010/main" val="212934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mage result for converged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6664325" cy="30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878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Advantages of Networking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fontAlgn="base"/>
            <a:r>
              <a:rPr lang="en-US" b="1" dirty="0" smtClean="0">
                <a:latin typeface="Times New Roman" pitchFamily="18" charset="0"/>
                <a:cs typeface="Times New Roman" pitchFamily="18" charset="0"/>
              </a:rPr>
              <a:t>File sharing</a:t>
            </a:r>
            <a:r>
              <a:rPr lang="en-US" dirty="0" smtClean="0">
                <a:latin typeface="Times New Roman" pitchFamily="18" charset="0"/>
                <a:cs typeface="Times New Roman" pitchFamily="18" charset="0"/>
              </a:rPr>
              <a:t> – you can easily share data between different users, or access it remotely if you keep it on other connected devices.</a:t>
            </a:r>
          </a:p>
          <a:p>
            <a:pPr fontAlgn="base"/>
            <a:r>
              <a:rPr lang="en-US" b="1" dirty="0" smtClean="0">
                <a:latin typeface="Times New Roman" pitchFamily="18" charset="0"/>
                <a:cs typeface="Times New Roman" pitchFamily="18" charset="0"/>
              </a:rPr>
              <a:t>Resource sharing</a:t>
            </a:r>
            <a:r>
              <a:rPr lang="en-US" dirty="0" smtClean="0">
                <a:latin typeface="Times New Roman" pitchFamily="18" charset="0"/>
                <a:cs typeface="Times New Roman" pitchFamily="18" charset="0"/>
              </a:rPr>
              <a:t> – using network-connected peripheral devices like printers, scanners and copiers, or sharing software between multiple users, saves money.</a:t>
            </a:r>
          </a:p>
          <a:p>
            <a:pPr fontAlgn="base"/>
            <a:r>
              <a:rPr lang="en-US" b="1" dirty="0" smtClean="0">
                <a:latin typeface="Times New Roman" pitchFamily="18" charset="0"/>
                <a:cs typeface="Times New Roman" pitchFamily="18" charset="0"/>
              </a:rPr>
              <a:t>Sharing a single internet connection</a:t>
            </a:r>
            <a:r>
              <a:rPr lang="en-US" dirty="0" smtClean="0">
                <a:latin typeface="Times New Roman" pitchFamily="18" charset="0"/>
                <a:cs typeface="Times New Roman" pitchFamily="18" charset="0"/>
              </a:rPr>
              <a:t> – it is cost-efficient and can help protect your systems if you properly secure the network.</a:t>
            </a:r>
          </a:p>
          <a:p>
            <a:pPr fontAlgn="base"/>
            <a:r>
              <a:rPr lang="en-US" b="1" dirty="0" smtClean="0">
                <a:latin typeface="Times New Roman" pitchFamily="18" charset="0"/>
                <a:cs typeface="Times New Roman" pitchFamily="18" charset="0"/>
              </a:rPr>
              <a:t>Increasing storage capacity</a:t>
            </a:r>
            <a:r>
              <a:rPr lang="en-US" dirty="0" smtClean="0">
                <a:latin typeface="Times New Roman" pitchFamily="18" charset="0"/>
                <a:cs typeface="Times New Roman" pitchFamily="18" charset="0"/>
              </a:rPr>
              <a:t> – you can access files and multimedia, such as images and music, which you store remotely on other machines or network-attached storage devices.</a:t>
            </a:r>
          </a:p>
          <a:p>
            <a:endParaRPr lang="en-US" dirty="0"/>
          </a:p>
        </p:txBody>
      </p:sp>
    </p:spTree>
    <p:extLst>
      <p:ext uri="{BB962C8B-B14F-4D97-AF65-F5344CB8AC3E}">
        <p14:creationId xmlns:p14="http://schemas.microsoft.com/office/powerpoint/2010/main" val="316625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90600"/>
            <a:ext cx="6398840" cy="773539"/>
          </a:xfrm>
        </p:spPr>
        <p:txBody>
          <a:bodyPr>
            <a:noAutofit/>
          </a:bodyPr>
          <a:lstStyle/>
          <a:p>
            <a:pPr algn="just"/>
            <a:r>
              <a:rPr lang="en-US" sz="2800" b="1" dirty="0">
                <a:latin typeface="Times New Roman" pitchFamily="18" charset="0"/>
                <a:cs typeface="Times New Roman" pitchFamily="18" charset="0"/>
              </a:rPr>
              <a:t>An o</a:t>
            </a:r>
            <a:r>
              <a:rPr lang="en-US" sz="2800" b="1" dirty="0" smtClean="0">
                <a:latin typeface="Times New Roman" pitchFamily="18" charset="0"/>
                <a:cs typeface="Times New Roman" pitchFamily="18" charset="0"/>
              </a:rPr>
              <a:t>perating system </a:t>
            </a:r>
            <a:r>
              <a:rPr lang="en-US" sz="2800" b="1" dirty="0">
                <a:latin typeface="Times New Roman" pitchFamily="18" charset="0"/>
                <a:cs typeface="Times New Roman" pitchFamily="18" charset="0"/>
              </a:rPr>
              <a:t>is an interface between a computer user and computer hardware.</a:t>
            </a: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133600"/>
            <a:ext cx="795688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9635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878138" y="4900613"/>
            <a:ext cx="6265862" cy="434975"/>
          </a:xfrm>
        </p:spPr>
        <p:txBody>
          <a:bodyPr/>
          <a:lstStyle/>
          <a:p>
            <a:pPr algn="ctr"/>
            <a:r>
              <a:rPr lang="en-US" dirty="0" smtClean="0"/>
              <a:t>Thank you</a:t>
            </a:r>
            <a:endParaRPr lang="en-US" dirty="0"/>
          </a:p>
        </p:txBody>
      </p:sp>
    </p:spTree>
    <p:extLst>
      <p:ext uri="{BB962C8B-B14F-4D97-AF65-F5344CB8AC3E}">
        <p14:creationId xmlns:p14="http://schemas.microsoft.com/office/powerpoint/2010/main" val="159995987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 y="381000"/>
            <a:ext cx="9143999" cy="621139"/>
          </a:xfrm>
        </p:spPr>
        <p:txBody>
          <a:bodyPr>
            <a:noAutofit/>
          </a:bodyPr>
          <a:lstStyle/>
          <a:p>
            <a:pPr algn="ctr"/>
            <a:r>
              <a:rPr lang="en-US" sz="4000" b="1" dirty="0" smtClean="0">
                <a:latin typeface="Times New Roman" pitchFamily="18" charset="0"/>
                <a:cs typeface="Times New Roman" pitchFamily="18" charset="0"/>
              </a:rPr>
              <a:t>Types of Operating Systems</a:t>
            </a:r>
            <a:br>
              <a:rPr lang="en-US" sz="4000" b="1" dirty="0" smtClean="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02931" y="1465507"/>
            <a:ext cx="8544207" cy="3626634"/>
          </a:xfrm>
        </p:spPr>
        <p:txBody>
          <a:bodyPr/>
          <a:lstStyle/>
          <a:p>
            <a:pPr marL="342900" indent="-342900">
              <a:lnSpc>
                <a:spcPct val="100000"/>
              </a:lnSpc>
              <a:spcBef>
                <a:spcPts val="100"/>
              </a:spcBef>
              <a:spcAft>
                <a:spcPts val="100"/>
              </a:spcAft>
              <a:buFont typeface="Arial" pitchFamily="34" charset="0"/>
              <a:buChar char="•"/>
            </a:pPr>
            <a:r>
              <a:rPr lang="en-US" sz="2800" dirty="0" smtClean="0">
                <a:solidFill>
                  <a:schemeClr val="tx1"/>
                </a:solidFill>
                <a:latin typeface="Times New Roman" pitchFamily="18" charset="0"/>
                <a:cs typeface="Times New Roman" pitchFamily="18" charset="0"/>
              </a:rPr>
              <a:t>Batch processing operating system</a:t>
            </a:r>
          </a:p>
          <a:p>
            <a:pPr marL="342900" indent="-342900">
              <a:lnSpc>
                <a:spcPct val="100000"/>
              </a:lnSpc>
              <a:spcBef>
                <a:spcPts val="100"/>
              </a:spcBef>
              <a:spcAft>
                <a:spcPts val="100"/>
              </a:spcAft>
              <a:buFont typeface="Arial" pitchFamily="34" charset="0"/>
              <a:buChar char="•"/>
            </a:pPr>
            <a:r>
              <a:rPr lang="en-US" sz="2800" dirty="0" smtClean="0">
                <a:solidFill>
                  <a:schemeClr val="tx1"/>
                </a:solidFill>
                <a:latin typeface="Times New Roman" pitchFamily="18" charset="0"/>
                <a:cs typeface="Times New Roman" pitchFamily="18" charset="0"/>
              </a:rPr>
              <a:t>Real time operating system</a:t>
            </a:r>
          </a:p>
          <a:p>
            <a:pPr marL="342900" indent="-342900">
              <a:lnSpc>
                <a:spcPct val="100000"/>
              </a:lnSpc>
              <a:spcBef>
                <a:spcPts val="100"/>
              </a:spcBef>
              <a:spcAft>
                <a:spcPts val="100"/>
              </a:spcAft>
              <a:buFont typeface="Arial" pitchFamily="34" charset="0"/>
              <a:buChar char="•"/>
            </a:pPr>
            <a:r>
              <a:rPr lang="en-US" sz="2800" dirty="0" smtClean="0">
                <a:solidFill>
                  <a:schemeClr val="tx1"/>
                </a:solidFill>
                <a:latin typeface="Times New Roman" pitchFamily="18" charset="0"/>
                <a:cs typeface="Times New Roman" pitchFamily="18" charset="0"/>
              </a:rPr>
              <a:t>Distributed </a:t>
            </a:r>
            <a:r>
              <a:rPr lang="en-US" sz="2800" dirty="0">
                <a:solidFill>
                  <a:schemeClr val="tx1"/>
                </a:solidFill>
                <a:latin typeface="Times New Roman" pitchFamily="18" charset="0"/>
                <a:cs typeface="Times New Roman" pitchFamily="18" charset="0"/>
              </a:rPr>
              <a:t>o</a:t>
            </a:r>
            <a:r>
              <a:rPr lang="en-US" sz="2800" dirty="0" smtClean="0">
                <a:solidFill>
                  <a:schemeClr val="tx1"/>
                </a:solidFill>
                <a:latin typeface="Times New Roman" pitchFamily="18" charset="0"/>
                <a:cs typeface="Times New Roman" pitchFamily="18" charset="0"/>
              </a:rPr>
              <a:t>perating system</a:t>
            </a:r>
          </a:p>
          <a:p>
            <a:pPr marL="342900" indent="-342900">
              <a:lnSpc>
                <a:spcPct val="100000"/>
              </a:lnSpc>
              <a:spcBef>
                <a:spcPts val="100"/>
              </a:spcBef>
              <a:spcAft>
                <a:spcPts val="100"/>
              </a:spcAft>
              <a:buFont typeface="Arial" pitchFamily="34" charset="0"/>
              <a:buChar char="•"/>
            </a:pPr>
            <a:r>
              <a:rPr lang="en-US" sz="2800" dirty="0" smtClean="0">
                <a:solidFill>
                  <a:schemeClr val="tx1"/>
                </a:solidFill>
                <a:latin typeface="Times New Roman" pitchFamily="18" charset="0"/>
                <a:cs typeface="Times New Roman" pitchFamily="18" charset="0"/>
              </a:rPr>
              <a:t>Time sharing operating system</a:t>
            </a:r>
          </a:p>
          <a:p>
            <a:pPr marL="342900" indent="-342900">
              <a:lnSpc>
                <a:spcPct val="100000"/>
              </a:lnSpc>
              <a:spcBef>
                <a:spcPts val="100"/>
              </a:spcBef>
              <a:spcAft>
                <a:spcPts val="100"/>
              </a:spcAft>
              <a:buFont typeface="Arial" pitchFamily="34" charset="0"/>
              <a:buChar char="•"/>
            </a:pPr>
            <a:r>
              <a:rPr lang="en-US" sz="2800" dirty="0" smtClean="0">
                <a:solidFill>
                  <a:schemeClr val="tx1"/>
                </a:solidFill>
                <a:latin typeface="Times New Roman" pitchFamily="18" charset="0"/>
                <a:cs typeface="Times New Roman" pitchFamily="18" charset="0"/>
              </a:rPr>
              <a:t>Network operating system</a:t>
            </a:r>
          </a:p>
          <a:p>
            <a:pPr marL="342900" indent="-342900">
              <a:lnSpc>
                <a:spcPct val="100000"/>
              </a:lnSpc>
              <a:spcBef>
                <a:spcPts val="100"/>
              </a:spcBef>
              <a:spcAft>
                <a:spcPts val="100"/>
              </a:spcAft>
              <a:buFont typeface="Arial" pitchFamily="34" charset="0"/>
              <a:buChar char="•"/>
            </a:pPr>
            <a:r>
              <a:rPr lang="en-US" sz="2800" dirty="0" smtClean="0">
                <a:solidFill>
                  <a:schemeClr val="tx1"/>
                </a:solidFill>
                <a:latin typeface="Times New Roman" pitchFamily="18" charset="0"/>
                <a:cs typeface="Times New Roman" pitchFamily="18" charset="0"/>
              </a:rPr>
              <a:t>Multitasking operating system</a:t>
            </a:r>
          </a:p>
          <a:p>
            <a:pPr>
              <a:lnSpc>
                <a:spcPct val="100000"/>
              </a:lnSpc>
              <a:spcBef>
                <a:spcPts val="100"/>
              </a:spcBef>
              <a:spcAft>
                <a:spcPts val="100"/>
              </a:spcAft>
              <a:buFont typeface="Arial" pitchFamily="34" charset="0"/>
              <a:buChar char="•"/>
            </a:pPr>
            <a:endParaRPr lang="en-US" sz="2800" dirty="0" smtClean="0">
              <a:latin typeface="Times New Roman" pitchFamily="18" charset="0"/>
              <a:cs typeface="Times New Roman" pitchFamily="18" charset="0"/>
            </a:endParaRPr>
          </a:p>
          <a:p>
            <a:pPr>
              <a:lnSpc>
                <a:spcPct val="100000"/>
              </a:lnSpc>
              <a:spcBef>
                <a:spcPts val="100"/>
              </a:spcBef>
              <a:spcAft>
                <a:spcPts val="100"/>
              </a:spcAft>
              <a:buNone/>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205535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smtClean="0">
                <a:latin typeface="Times New Roman" pitchFamily="18" charset="0"/>
                <a:cs typeface="Times New Roman" pitchFamily="18" charset="0"/>
              </a:rPr>
              <a:t>Workstation and Server</a:t>
            </a:r>
            <a:endParaRPr lang="en-US" sz="4000" b="1" dirty="0">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228600" y="1295401"/>
            <a:ext cx="8618539" cy="1231106"/>
          </a:xfrm>
        </p:spPr>
        <p:txBody>
          <a:bodyPr/>
          <a:lstStyle/>
          <a:p>
            <a:pPr algn="just">
              <a:lnSpc>
                <a:spcPct val="100000"/>
              </a:lnSpc>
            </a:pPr>
            <a:r>
              <a:rPr lang="en-US" sz="2000" b="1" dirty="0" smtClean="0">
                <a:latin typeface="Times New Roman" pitchFamily="18" charset="0"/>
                <a:cs typeface="Times New Roman" pitchFamily="18" charset="0"/>
              </a:rPr>
              <a:t>Workstation </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Workstation is a device designed for high end applications.</a:t>
            </a:r>
          </a:p>
          <a:p>
            <a:pPr algn="just">
              <a:lnSpc>
                <a:spcPct val="100000"/>
              </a:lnSpc>
            </a:pPr>
            <a:r>
              <a:rPr lang="en-US" sz="2000" b="1" dirty="0" smtClean="0">
                <a:latin typeface="Times New Roman" pitchFamily="18" charset="0"/>
                <a:cs typeface="Times New Roman" pitchFamily="18" charset="0"/>
              </a:rPr>
              <a:t>Server </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Server is an application or a device that provides services for connected clients.</a:t>
            </a:r>
          </a:p>
          <a:p>
            <a:pPr algn="just">
              <a:lnSpc>
                <a:spcPct val="100000"/>
              </a:lnSpc>
            </a:pPr>
            <a:endParaRPr lang="en-US" sz="2000" b="1" dirty="0" smtClean="0">
              <a:latin typeface="Times New Roman" pitchFamily="18" charset="0"/>
              <a:cs typeface="Times New Roman" pitchFamily="18" charset="0"/>
            </a:endParaRPr>
          </a:p>
        </p:txBody>
      </p:sp>
      <p:pic>
        <p:nvPicPr>
          <p:cNvPr id="168961" name="Picture 1"/>
          <p:cNvPicPr>
            <a:picLocks noChangeAspect="1" noChangeArrowheads="1"/>
          </p:cNvPicPr>
          <p:nvPr/>
        </p:nvPicPr>
        <p:blipFill>
          <a:blip r:embed="rId2" cstate="print"/>
          <a:srcRect/>
          <a:stretch>
            <a:fillRect/>
          </a:stretch>
        </p:blipFill>
        <p:spPr bwMode="auto">
          <a:xfrm>
            <a:off x="1214437" y="2819400"/>
            <a:ext cx="6710363"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KERNEL ARCHITECTURE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357698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kernal architecture.png"/>
          <p:cNvPicPr>
            <a:picLocks noGrp="1" noChangeAspect="1"/>
          </p:cNvPicPr>
          <p:nvPr>
            <p:ph idx="1"/>
          </p:nvPr>
        </p:nvPicPr>
        <p:blipFill>
          <a:blip r:embed="rId2"/>
          <a:stretch>
            <a:fillRect/>
          </a:stretch>
        </p:blipFill>
        <p:spPr>
          <a:xfrm>
            <a:off x="0" y="0"/>
            <a:ext cx="8763000" cy="6657815"/>
          </a:xfrm>
        </p:spPr>
      </p:pic>
    </p:spTree>
    <p:extLst>
      <p:ext uri="{BB962C8B-B14F-4D97-AF65-F5344CB8AC3E}">
        <p14:creationId xmlns:p14="http://schemas.microsoft.com/office/powerpoint/2010/main" val="1645015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08920"/>
            <a:ext cx="4644008"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400" dirty="0" smtClean="0">
                <a:latin typeface="Times New Roman" pitchFamily="18" charset="0"/>
                <a:cs typeface="Times New Roman" pitchFamily="18" charset="0"/>
              </a:rPr>
              <a:t>BOOTING PROCESS</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1131078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88A5C1CA673649BA444D8C596CCB76" ma:contentTypeVersion="0" ma:contentTypeDescription="Create a new document." ma:contentTypeScope="" ma:versionID="eb6b02dfc89e4e93aa5e4c7202e7e3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001DC1-26E3-48A7-B997-EC6432308B89}">
  <ds:schemaRefs>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9125DDCC-2A27-41F2-8B2F-C77C1D20E630}">
  <ds:schemaRefs>
    <ds:schemaRef ds:uri="http://schemas.microsoft.com/sharepoint/v3/contenttype/forms"/>
  </ds:schemaRefs>
</ds:datastoreItem>
</file>

<file path=customXml/itemProps3.xml><?xml version="1.0" encoding="utf-8"?>
<ds:datastoreItem xmlns:ds="http://schemas.openxmlformats.org/officeDocument/2006/customXml" ds:itemID="{4ECB4737-EECA-4E4B-9D06-86AFE1F92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10414</TotalTime>
  <Words>712</Words>
  <Application>Microsoft Office PowerPoint</Application>
  <PresentationFormat>On-screen Show (4:3)</PresentationFormat>
  <Paragraphs>204</Paragraphs>
  <Slides>40</Slides>
  <Notes>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40</vt:i4>
      </vt:variant>
    </vt:vector>
  </HeadingPairs>
  <TitlesOfParts>
    <vt:vector size="46" baseType="lpstr">
      <vt:lpstr>2_ppt_Template_Capgemini[1]</vt:lpstr>
      <vt:lpstr>Capgemini 2017_Cover slides</vt:lpstr>
      <vt:lpstr>Section slides</vt:lpstr>
      <vt:lpstr>Content Layouts</vt:lpstr>
      <vt:lpstr>Content and Image Layouts</vt:lpstr>
      <vt:lpstr>think-cell Slide</vt:lpstr>
      <vt:lpstr>Windows ,  Linux, Networking  Fundamentals        </vt:lpstr>
      <vt:lpstr>PowerPoint Presentation</vt:lpstr>
      <vt:lpstr>PowerPoint Presentation</vt:lpstr>
      <vt:lpstr>An operating system is an interface between a computer user and computer hardware.</vt:lpstr>
      <vt:lpstr>Types of Operating Systems </vt:lpstr>
      <vt:lpstr>Workstation and Server</vt:lpstr>
      <vt:lpstr>PowerPoint Presentation</vt:lpstr>
      <vt:lpstr>PowerPoint Presentation</vt:lpstr>
      <vt:lpstr>PowerPoint Presentation</vt:lpstr>
      <vt:lpstr>BOOTING PROCESS- Windows</vt:lpstr>
      <vt:lpstr>PowerPoint Presentation</vt:lpstr>
      <vt:lpstr>PowerPoint Presentation</vt:lpstr>
      <vt:lpstr>Symbolic links and hard links</vt:lpstr>
      <vt:lpstr>FAT</vt:lpstr>
      <vt:lpstr> NTFS</vt:lpstr>
      <vt:lpstr>PowerPoint Presentation</vt:lpstr>
      <vt:lpstr>WINDOWS REGISTRY</vt:lpstr>
      <vt:lpstr>STRUCTURES IN REGISTRY</vt:lpstr>
      <vt:lpstr>SERVICES</vt:lpstr>
      <vt:lpstr>PowerPoint Presentation</vt:lpstr>
      <vt:lpstr>DEVICE DRIVERS</vt:lpstr>
      <vt:lpstr>HOW TO INSTALL,UNINSTALL AND UPDATE DEVICE DRIVER?</vt:lpstr>
      <vt:lpstr>PowerPoint Presentation</vt:lpstr>
      <vt:lpstr>PowerPoint Presentation</vt:lpstr>
      <vt:lpstr>   Process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over network</vt:lpstr>
      <vt:lpstr>Quality of network communication</vt:lpstr>
      <vt:lpstr>Converged Network</vt:lpstr>
      <vt:lpstr>PowerPoint Presentation</vt:lpstr>
      <vt:lpstr>Advantages of Networking</vt:lpstr>
      <vt:lpstr>Thank you</vt:lpstr>
    </vt:vector>
  </TitlesOfParts>
  <Company>Capgemini B.V.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An Organization geared toward Arbitrage</dc:title>
  <dc:creator>nirmal.adhikesavan@capgemini.com</dc:creator>
  <cp:lastModifiedBy>training</cp:lastModifiedBy>
  <cp:revision>367</cp:revision>
  <dcterms:created xsi:type="dcterms:W3CDTF">2015-03-06T14:43:06Z</dcterms:created>
  <dcterms:modified xsi:type="dcterms:W3CDTF">2017-12-08T14:07:51Z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